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71" r:id="rId2"/>
    <p:sldId id="256" r:id="rId3"/>
    <p:sldId id="291" r:id="rId4"/>
    <p:sldId id="292"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10" r:id="rId20"/>
    <p:sldId id="294" r:id="rId21"/>
    <p:sldId id="295" r:id="rId22"/>
    <p:sldId id="296" r:id="rId23"/>
    <p:sldId id="297" r:id="rId24"/>
    <p:sldId id="306" r:id="rId25"/>
    <p:sldId id="314" r:id="rId26"/>
    <p:sldId id="299" r:id="rId27"/>
    <p:sldId id="307" r:id="rId28"/>
    <p:sldId id="308" r:id="rId29"/>
    <p:sldId id="309" r:id="rId30"/>
    <p:sldId id="310" r:id="rId31"/>
    <p:sldId id="311" r:id="rId32"/>
    <p:sldId id="312" r:id="rId33"/>
    <p:sldId id="313" r:id="rId34"/>
    <p:sldId id="315" r:id="rId35"/>
    <p:sldId id="316" r:id="rId36"/>
    <p:sldId id="317" r:id="rId37"/>
    <p:sldId id="293" r:id="rId38"/>
    <p:sldId id="483" r:id="rId39"/>
    <p:sldId id="484" r:id="rId40"/>
    <p:sldId id="485" r:id="rId41"/>
    <p:sldId id="318"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 id="478" r:id="rId75"/>
    <p:sldId id="479" r:id="rId76"/>
    <p:sldId id="480" r:id="rId77"/>
    <p:sldId id="481" r:id="rId78"/>
    <p:sldId id="482" r:id="rId79"/>
    <p:sldId id="319" r:id="rId80"/>
    <p:sldId id="486" r:id="rId81"/>
    <p:sldId id="487" r:id="rId82"/>
    <p:sldId id="488" r:id="rId83"/>
    <p:sldId id="489" r:id="rId84"/>
    <p:sldId id="490" r:id="rId85"/>
    <p:sldId id="491" r:id="rId86"/>
    <p:sldId id="492" r:id="rId87"/>
    <p:sldId id="493" r:id="rId88"/>
    <p:sldId id="494" r:id="rId89"/>
    <p:sldId id="495" r:id="rId90"/>
    <p:sldId id="496" r:id="rId91"/>
    <p:sldId id="497" r:id="rId92"/>
    <p:sldId id="498" r:id="rId93"/>
    <p:sldId id="499" r:id="rId94"/>
    <p:sldId id="500" r:id="rId95"/>
    <p:sldId id="501" r:id="rId96"/>
    <p:sldId id="502" r:id="rId97"/>
    <p:sldId id="503" r:id="rId98"/>
    <p:sldId id="504" r:id="rId99"/>
    <p:sldId id="505" r:id="rId100"/>
    <p:sldId id="506" r:id="rId101"/>
    <p:sldId id="444" r:id="rId102"/>
    <p:sldId id="445" r:id="rId103"/>
    <p:sldId id="263" r:id="rId10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68967-29C2-47E4-A855-3DE308A9067E}" type="doc">
      <dgm:prSet loTypeId="urn:microsoft.com/office/officeart/2005/8/layout/process2" loCatId="process" qsTypeId="urn:microsoft.com/office/officeart/2005/8/quickstyle/simple4" qsCatId="simple" csTypeId="urn:microsoft.com/office/officeart/2005/8/colors/colorful2" csCatId="colorful" phldr="1"/>
      <dgm:spPr/>
    </dgm:pt>
    <dgm:pt modelId="{D6A95F68-9B59-4E82-8C38-DB3E9CBA4FB8}">
      <dgm:prSet phldrT="[Texto]" custT="1"/>
      <dgm:spPr/>
      <dgm:t>
        <a:bodyPr/>
        <a:lstStyle/>
        <a:p>
          <a:r>
            <a:rPr lang="pt-BR" sz="2200" b="1" dirty="0" smtClean="0"/>
            <a:t>Definição do escopo</a:t>
          </a:r>
          <a:endParaRPr lang="pt-BR" sz="2200" dirty="0"/>
        </a:p>
      </dgm:t>
    </dgm:pt>
    <dgm:pt modelId="{87362D8C-3EB2-47C0-9CCE-259B48EC252C}" type="parTrans" cxnId="{21FE8F12-0AC9-4B6A-9A5F-8585D4299979}">
      <dgm:prSet/>
      <dgm:spPr/>
      <dgm:t>
        <a:bodyPr/>
        <a:lstStyle/>
        <a:p>
          <a:endParaRPr lang="pt-BR"/>
        </a:p>
      </dgm:t>
    </dgm:pt>
    <dgm:pt modelId="{EFB8C1A4-B17A-4329-93C4-D388A88E5881}" type="sibTrans" cxnId="{21FE8F12-0AC9-4B6A-9A5F-8585D4299979}">
      <dgm:prSet/>
      <dgm:spPr/>
      <dgm:t>
        <a:bodyPr/>
        <a:lstStyle/>
        <a:p>
          <a:endParaRPr lang="pt-BR"/>
        </a:p>
      </dgm:t>
    </dgm:pt>
    <dgm:pt modelId="{EF1A86EB-6D0E-4777-995D-AE634580B17C}">
      <dgm:prSet phldrT="[Texto]" custT="1"/>
      <dgm:spPr/>
      <dgm:t>
        <a:bodyPr/>
        <a:lstStyle/>
        <a:p>
          <a:r>
            <a:rPr lang="pt-BR" sz="2200" b="1" dirty="0" smtClean="0"/>
            <a:t>Formulação de perguntas</a:t>
          </a:r>
          <a:endParaRPr lang="pt-BR" sz="2200" dirty="0"/>
        </a:p>
      </dgm:t>
    </dgm:pt>
    <dgm:pt modelId="{B907AEC4-DC4B-414F-8779-7D688D7AA688}" type="parTrans" cxnId="{A16CF6E4-D9B2-4B01-8514-8F57EF013899}">
      <dgm:prSet/>
      <dgm:spPr/>
      <dgm:t>
        <a:bodyPr/>
        <a:lstStyle/>
        <a:p>
          <a:endParaRPr lang="pt-BR"/>
        </a:p>
      </dgm:t>
    </dgm:pt>
    <dgm:pt modelId="{337B29CF-7E10-4A36-970C-4E2417F5B050}" type="sibTrans" cxnId="{A16CF6E4-D9B2-4B01-8514-8F57EF013899}">
      <dgm:prSet/>
      <dgm:spPr/>
      <dgm:t>
        <a:bodyPr/>
        <a:lstStyle/>
        <a:p>
          <a:endParaRPr lang="pt-BR"/>
        </a:p>
      </dgm:t>
    </dgm:pt>
    <dgm:pt modelId="{445D5A20-6A6A-462F-822D-9180E54C50FE}">
      <dgm:prSet phldrT="[Texto]" custT="1"/>
      <dgm:spPr/>
      <dgm:t>
        <a:bodyPr/>
        <a:lstStyle/>
        <a:p>
          <a:r>
            <a:rPr lang="pt-BR" sz="2200" b="1" dirty="0" smtClean="0"/>
            <a:t>Levantamento de dados</a:t>
          </a:r>
          <a:endParaRPr lang="pt-BR" sz="2200" dirty="0"/>
        </a:p>
      </dgm:t>
    </dgm:pt>
    <dgm:pt modelId="{6C3550D2-E4C4-46E1-932C-36A35D275F7A}" type="parTrans" cxnId="{F269682D-87BA-422C-B593-7F191533BD9A}">
      <dgm:prSet/>
      <dgm:spPr/>
      <dgm:t>
        <a:bodyPr/>
        <a:lstStyle/>
        <a:p>
          <a:endParaRPr lang="pt-BR"/>
        </a:p>
      </dgm:t>
    </dgm:pt>
    <dgm:pt modelId="{ED3C01C4-7B0A-454E-9C07-988E02EB72FA}" type="sibTrans" cxnId="{F269682D-87BA-422C-B593-7F191533BD9A}">
      <dgm:prSet/>
      <dgm:spPr/>
      <dgm:t>
        <a:bodyPr/>
        <a:lstStyle/>
        <a:p>
          <a:endParaRPr lang="pt-BR"/>
        </a:p>
      </dgm:t>
    </dgm:pt>
    <dgm:pt modelId="{00FD317E-B801-4139-926E-32AA870E0CCD}">
      <dgm:prSet phldrT="[Texto]" custT="1"/>
      <dgm:spPr/>
      <dgm:t>
        <a:bodyPr/>
        <a:lstStyle/>
        <a:p>
          <a:r>
            <a:rPr lang="pt-BR" sz="2200" b="1" dirty="0" smtClean="0"/>
            <a:t>Análise de informações</a:t>
          </a:r>
          <a:endParaRPr lang="pt-BR" sz="2200" dirty="0"/>
        </a:p>
      </dgm:t>
    </dgm:pt>
    <dgm:pt modelId="{E002B077-15CC-4501-9EF1-F4CC7A023BB5}" type="parTrans" cxnId="{C451EF8D-04D4-46CC-994A-D1DDAAE12FBA}">
      <dgm:prSet/>
      <dgm:spPr/>
      <dgm:t>
        <a:bodyPr/>
        <a:lstStyle/>
        <a:p>
          <a:endParaRPr lang="pt-BR"/>
        </a:p>
      </dgm:t>
    </dgm:pt>
    <dgm:pt modelId="{E8877D37-5C6C-47E2-B2B2-1D20F9D1FFF0}" type="sibTrans" cxnId="{C451EF8D-04D4-46CC-994A-D1DDAAE12FBA}">
      <dgm:prSet/>
      <dgm:spPr/>
      <dgm:t>
        <a:bodyPr/>
        <a:lstStyle/>
        <a:p>
          <a:endParaRPr lang="pt-BR"/>
        </a:p>
      </dgm:t>
    </dgm:pt>
    <dgm:pt modelId="{089CACC4-A7E5-46A8-9070-B6447B9E1F9E}" type="pres">
      <dgm:prSet presAssocID="{95B68967-29C2-47E4-A855-3DE308A9067E}" presName="linearFlow" presStyleCnt="0">
        <dgm:presLayoutVars>
          <dgm:resizeHandles val="exact"/>
        </dgm:presLayoutVars>
      </dgm:prSet>
      <dgm:spPr/>
    </dgm:pt>
    <dgm:pt modelId="{0BF0B98F-1FFD-4899-8D9C-6B23F9E6F602}" type="pres">
      <dgm:prSet presAssocID="{D6A95F68-9B59-4E82-8C38-DB3E9CBA4FB8}" presName="node" presStyleLbl="node1" presStyleIdx="0" presStyleCnt="4" custScaleX="146920">
        <dgm:presLayoutVars>
          <dgm:bulletEnabled val="1"/>
        </dgm:presLayoutVars>
      </dgm:prSet>
      <dgm:spPr/>
      <dgm:t>
        <a:bodyPr/>
        <a:lstStyle/>
        <a:p>
          <a:endParaRPr lang="pt-BR"/>
        </a:p>
      </dgm:t>
    </dgm:pt>
    <dgm:pt modelId="{8255068D-0E9F-4921-8286-6AF31E1F5DFC}" type="pres">
      <dgm:prSet presAssocID="{EFB8C1A4-B17A-4329-93C4-D388A88E5881}" presName="sibTrans" presStyleLbl="sibTrans2D1" presStyleIdx="0" presStyleCnt="3"/>
      <dgm:spPr/>
      <dgm:t>
        <a:bodyPr/>
        <a:lstStyle/>
        <a:p>
          <a:endParaRPr lang="pt-BR"/>
        </a:p>
      </dgm:t>
    </dgm:pt>
    <dgm:pt modelId="{A7F11163-0DDE-4804-AF1F-E5B114687D2B}" type="pres">
      <dgm:prSet presAssocID="{EFB8C1A4-B17A-4329-93C4-D388A88E5881}" presName="connectorText" presStyleLbl="sibTrans2D1" presStyleIdx="0" presStyleCnt="3"/>
      <dgm:spPr/>
      <dgm:t>
        <a:bodyPr/>
        <a:lstStyle/>
        <a:p>
          <a:endParaRPr lang="pt-BR"/>
        </a:p>
      </dgm:t>
    </dgm:pt>
    <dgm:pt modelId="{D0E35316-0367-450E-BE7A-65A63236396C}" type="pres">
      <dgm:prSet presAssocID="{EF1A86EB-6D0E-4777-995D-AE634580B17C}" presName="node" presStyleLbl="node1" presStyleIdx="1" presStyleCnt="4" custScaleX="146920">
        <dgm:presLayoutVars>
          <dgm:bulletEnabled val="1"/>
        </dgm:presLayoutVars>
      </dgm:prSet>
      <dgm:spPr/>
      <dgm:t>
        <a:bodyPr/>
        <a:lstStyle/>
        <a:p>
          <a:endParaRPr lang="pt-BR"/>
        </a:p>
      </dgm:t>
    </dgm:pt>
    <dgm:pt modelId="{F8B7FC5C-DED1-429D-8181-0920A9CBF747}" type="pres">
      <dgm:prSet presAssocID="{337B29CF-7E10-4A36-970C-4E2417F5B050}" presName="sibTrans" presStyleLbl="sibTrans2D1" presStyleIdx="1" presStyleCnt="3"/>
      <dgm:spPr/>
      <dgm:t>
        <a:bodyPr/>
        <a:lstStyle/>
        <a:p>
          <a:endParaRPr lang="pt-BR"/>
        </a:p>
      </dgm:t>
    </dgm:pt>
    <dgm:pt modelId="{ADA95B5D-A2CE-453C-915A-EE8019DA868C}" type="pres">
      <dgm:prSet presAssocID="{337B29CF-7E10-4A36-970C-4E2417F5B050}" presName="connectorText" presStyleLbl="sibTrans2D1" presStyleIdx="1" presStyleCnt="3"/>
      <dgm:spPr/>
      <dgm:t>
        <a:bodyPr/>
        <a:lstStyle/>
        <a:p>
          <a:endParaRPr lang="pt-BR"/>
        </a:p>
      </dgm:t>
    </dgm:pt>
    <dgm:pt modelId="{00E9A7F1-B0A5-4829-BD24-5CE9853547BF}" type="pres">
      <dgm:prSet presAssocID="{445D5A20-6A6A-462F-822D-9180E54C50FE}" presName="node" presStyleLbl="node1" presStyleIdx="2" presStyleCnt="4" custScaleX="146920">
        <dgm:presLayoutVars>
          <dgm:bulletEnabled val="1"/>
        </dgm:presLayoutVars>
      </dgm:prSet>
      <dgm:spPr/>
      <dgm:t>
        <a:bodyPr/>
        <a:lstStyle/>
        <a:p>
          <a:endParaRPr lang="pt-BR"/>
        </a:p>
      </dgm:t>
    </dgm:pt>
    <dgm:pt modelId="{38D8D0B5-CD3F-4A33-A14B-783B7A8C8D26}" type="pres">
      <dgm:prSet presAssocID="{ED3C01C4-7B0A-454E-9C07-988E02EB72FA}" presName="sibTrans" presStyleLbl="sibTrans2D1" presStyleIdx="2" presStyleCnt="3"/>
      <dgm:spPr/>
      <dgm:t>
        <a:bodyPr/>
        <a:lstStyle/>
        <a:p>
          <a:endParaRPr lang="pt-BR"/>
        </a:p>
      </dgm:t>
    </dgm:pt>
    <dgm:pt modelId="{36D13B2C-1F3E-4271-BC5C-160DA42184B4}" type="pres">
      <dgm:prSet presAssocID="{ED3C01C4-7B0A-454E-9C07-988E02EB72FA}" presName="connectorText" presStyleLbl="sibTrans2D1" presStyleIdx="2" presStyleCnt="3"/>
      <dgm:spPr/>
      <dgm:t>
        <a:bodyPr/>
        <a:lstStyle/>
        <a:p>
          <a:endParaRPr lang="pt-BR"/>
        </a:p>
      </dgm:t>
    </dgm:pt>
    <dgm:pt modelId="{06852C17-49CC-418F-B96A-2498D94C814D}" type="pres">
      <dgm:prSet presAssocID="{00FD317E-B801-4139-926E-32AA870E0CCD}" presName="node" presStyleLbl="node1" presStyleIdx="3" presStyleCnt="4" custScaleX="146920">
        <dgm:presLayoutVars>
          <dgm:bulletEnabled val="1"/>
        </dgm:presLayoutVars>
      </dgm:prSet>
      <dgm:spPr/>
      <dgm:t>
        <a:bodyPr/>
        <a:lstStyle/>
        <a:p>
          <a:endParaRPr lang="pt-BR"/>
        </a:p>
      </dgm:t>
    </dgm:pt>
  </dgm:ptLst>
  <dgm:cxnLst>
    <dgm:cxn modelId="{F269682D-87BA-422C-B593-7F191533BD9A}" srcId="{95B68967-29C2-47E4-A855-3DE308A9067E}" destId="{445D5A20-6A6A-462F-822D-9180E54C50FE}" srcOrd="2" destOrd="0" parTransId="{6C3550D2-E4C4-46E1-932C-36A35D275F7A}" sibTransId="{ED3C01C4-7B0A-454E-9C07-988E02EB72FA}"/>
    <dgm:cxn modelId="{80FFFBC9-40C7-4B66-A27C-80829D4E1F27}" type="presOf" srcId="{D6A95F68-9B59-4E82-8C38-DB3E9CBA4FB8}" destId="{0BF0B98F-1FFD-4899-8D9C-6B23F9E6F602}" srcOrd="0" destOrd="0" presId="urn:microsoft.com/office/officeart/2005/8/layout/process2"/>
    <dgm:cxn modelId="{DEB861CE-3447-43BD-85C5-42EDF9BB6AD7}" type="presOf" srcId="{EFB8C1A4-B17A-4329-93C4-D388A88E5881}" destId="{A7F11163-0DDE-4804-AF1F-E5B114687D2B}" srcOrd="1" destOrd="0" presId="urn:microsoft.com/office/officeart/2005/8/layout/process2"/>
    <dgm:cxn modelId="{8BC1AFBA-A8D0-400D-BEAF-F3C4194CE944}" type="presOf" srcId="{ED3C01C4-7B0A-454E-9C07-988E02EB72FA}" destId="{36D13B2C-1F3E-4271-BC5C-160DA42184B4}" srcOrd="1" destOrd="0" presId="urn:microsoft.com/office/officeart/2005/8/layout/process2"/>
    <dgm:cxn modelId="{73545B5C-873D-44EA-BC43-44AA39EF9523}" type="presOf" srcId="{95B68967-29C2-47E4-A855-3DE308A9067E}" destId="{089CACC4-A7E5-46A8-9070-B6447B9E1F9E}" srcOrd="0" destOrd="0" presId="urn:microsoft.com/office/officeart/2005/8/layout/process2"/>
    <dgm:cxn modelId="{F6496C22-CC00-4E4E-8985-D22151FBC5A6}" type="presOf" srcId="{00FD317E-B801-4139-926E-32AA870E0CCD}" destId="{06852C17-49CC-418F-B96A-2498D94C814D}" srcOrd="0" destOrd="0" presId="urn:microsoft.com/office/officeart/2005/8/layout/process2"/>
    <dgm:cxn modelId="{4A5F922C-FFD6-42EF-A383-BF1A36508A4A}" type="presOf" srcId="{ED3C01C4-7B0A-454E-9C07-988E02EB72FA}" destId="{38D8D0B5-CD3F-4A33-A14B-783B7A8C8D26}" srcOrd="0" destOrd="0" presId="urn:microsoft.com/office/officeart/2005/8/layout/process2"/>
    <dgm:cxn modelId="{7C2E1704-63DF-43CC-807E-D6B072089C91}" type="presOf" srcId="{EFB8C1A4-B17A-4329-93C4-D388A88E5881}" destId="{8255068D-0E9F-4921-8286-6AF31E1F5DFC}" srcOrd="0" destOrd="0" presId="urn:microsoft.com/office/officeart/2005/8/layout/process2"/>
    <dgm:cxn modelId="{69DA2705-F48A-4A86-8D3E-AA6F26BA1613}" type="presOf" srcId="{EF1A86EB-6D0E-4777-995D-AE634580B17C}" destId="{D0E35316-0367-450E-BE7A-65A63236396C}" srcOrd="0" destOrd="0" presId="urn:microsoft.com/office/officeart/2005/8/layout/process2"/>
    <dgm:cxn modelId="{F79D9D1E-FD9B-40C3-840F-1F68DE51C5D6}" type="presOf" srcId="{337B29CF-7E10-4A36-970C-4E2417F5B050}" destId="{ADA95B5D-A2CE-453C-915A-EE8019DA868C}" srcOrd="1" destOrd="0" presId="urn:microsoft.com/office/officeart/2005/8/layout/process2"/>
    <dgm:cxn modelId="{9774810A-8528-4845-A326-53AC264715DB}" type="presOf" srcId="{337B29CF-7E10-4A36-970C-4E2417F5B050}" destId="{F8B7FC5C-DED1-429D-8181-0920A9CBF747}" srcOrd="0" destOrd="0" presId="urn:microsoft.com/office/officeart/2005/8/layout/process2"/>
    <dgm:cxn modelId="{21FE8F12-0AC9-4B6A-9A5F-8585D4299979}" srcId="{95B68967-29C2-47E4-A855-3DE308A9067E}" destId="{D6A95F68-9B59-4E82-8C38-DB3E9CBA4FB8}" srcOrd="0" destOrd="0" parTransId="{87362D8C-3EB2-47C0-9CCE-259B48EC252C}" sibTransId="{EFB8C1A4-B17A-4329-93C4-D388A88E5881}"/>
    <dgm:cxn modelId="{C451EF8D-04D4-46CC-994A-D1DDAAE12FBA}" srcId="{95B68967-29C2-47E4-A855-3DE308A9067E}" destId="{00FD317E-B801-4139-926E-32AA870E0CCD}" srcOrd="3" destOrd="0" parTransId="{E002B077-15CC-4501-9EF1-F4CC7A023BB5}" sibTransId="{E8877D37-5C6C-47E2-B2B2-1D20F9D1FFF0}"/>
    <dgm:cxn modelId="{A16CF6E4-D9B2-4B01-8514-8F57EF013899}" srcId="{95B68967-29C2-47E4-A855-3DE308A9067E}" destId="{EF1A86EB-6D0E-4777-995D-AE634580B17C}" srcOrd="1" destOrd="0" parTransId="{B907AEC4-DC4B-414F-8779-7D688D7AA688}" sibTransId="{337B29CF-7E10-4A36-970C-4E2417F5B050}"/>
    <dgm:cxn modelId="{A6376017-97EB-4077-B80E-016E3F4FF0F9}" type="presOf" srcId="{445D5A20-6A6A-462F-822D-9180E54C50FE}" destId="{00E9A7F1-B0A5-4829-BD24-5CE9853547BF}" srcOrd="0" destOrd="0" presId="urn:microsoft.com/office/officeart/2005/8/layout/process2"/>
    <dgm:cxn modelId="{75B5A58E-6E09-48E4-86F9-7BFE8BC660F3}" type="presParOf" srcId="{089CACC4-A7E5-46A8-9070-B6447B9E1F9E}" destId="{0BF0B98F-1FFD-4899-8D9C-6B23F9E6F602}" srcOrd="0" destOrd="0" presId="urn:microsoft.com/office/officeart/2005/8/layout/process2"/>
    <dgm:cxn modelId="{70989008-C49D-471F-A324-1511603578F1}" type="presParOf" srcId="{089CACC4-A7E5-46A8-9070-B6447B9E1F9E}" destId="{8255068D-0E9F-4921-8286-6AF31E1F5DFC}" srcOrd="1" destOrd="0" presId="urn:microsoft.com/office/officeart/2005/8/layout/process2"/>
    <dgm:cxn modelId="{78336F53-FEE2-4C11-A2F7-07F5F26F9FDD}" type="presParOf" srcId="{8255068D-0E9F-4921-8286-6AF31E1F5DFC}" destId="{A7F11163-0DDE-4804-AF1F-E5B114687D2B}" srcOrd="0" destOrd="0" presId="urn:microsoft.com/office/officeart/2005/8/layout/process2"/>
    <dgm:cxn modelId="{5B8B1B95-13C9-4011-BCE1-E39646077E0E}" type="presParOf" srcId="{089CACC4-A7E5-46A8-9070-B6447B9E1F9E}" destId="{D0E35316-0367-450E-BE7A-65A63236396C}" srcOrd="2" destOrd="0" presId="urn:microsoft.com/office/officeart/2005/8/layout/process2"/>
    <dgm:cxn modelId="{6764D1C7-C708-42E5-AA1C-9FBBE4B922A1}" type="presParOf" srcId="{089CACC4-A7E5-46A8-9070-B6447B9E1F9E}" destId="{F8B7FC5C-DED1-429D-8181-0920A9CBF747}" srcOrd="3" destOrd="0" presId="urn:microsoft.com/office/officeart/2005/8/layout/process2"/>
    <dgm:cxn modelId="{38E2E5CB-2893-4FE4-8B00-4FE3A303C223}" type="presParOf" srcId="{F8B7FC5C-DED1-429D-8181-0920A9CBF747}" destId="{ADA95B5D-A2CE-453C-915A-EE8019DA868C}" srcOrd="0" destOrd="0" presId="urn:microsoft.com/office/officeart/2005/8/layout/process2"/>
    <dgm:cxn modelId="{2275F64D-1083-4425-8E7C-0F475238ECCA}" type="presParOf" srcId="{089CACC4-A7E5-46A8-9070-B6447B9E1F9E}" destId="{00E9A7F1-B0A5-4829-BD24-5CE9853547BF}" srcOrd="4" destOrd="0" presId="urn:microsoft.com/office/officeart/2005/8/layout/process2"/>
    <dgm:cxn modelId="{1E3CB9BA-9518-4E2D-AB58-B029007C7A07}" type="presParOf" srcId="{089CACC4-A7E5-46A8-9070-B6447B9E1F9E}" destId="{38D8D0B5-CD3F-4A33-A14B-783B7A8C8D26}" srcOrd="5" destOrd="0" presId="urn:microsoft.com/office/officeart/2005/8/layout/process2"/>
    <dgm:cxn modelId="{8A16D508-7A92-439D-884C-9106F52B9860}" type="presParOf" srcId="{38D8D0B5-CD3F-4A33-A14B-783B7A8C8D26}" destId="{36D13B2C-1F3E-4271-BC5C-160DA42184B4}" srcOrd="0" destOrd="0" presId="urn:microsoft.com/office/officeart/2005/8/layout/process2"/>
    <dgm:cxn modelId="{75DC9200-DE27-4E44-9680-25121CF8AB93}" type="presParOf" srcId="{089CACC4-A7E5-46A8-9070-B6447B9E1F9E}" destId="{06852C17-49CC-418F-B96A-2498D94C814D}" srcOrd="6" destOrd="0" presId="urn:microsoft.com/office/officeart/2005/8/layout/process2"/>
  </dgm:cxnLst>
  <dgm:bg/>
  <dgm:whole/>
</dgm:dataModel>
</file>

<file path=ppt/diagrams/data2.xml><?xml version="1.0" encoding="utf-8"?>
<dgm:dataModel xmlns:dgm="http://schemas.openxmlformats.org/drawingml/2006/diagram" xmlns:a="http://schemas.openxmlformats.org/drawingml/2006/main">
  <dgm:ptLst>
    <dgm:pt modelId="{4F1AF5DA-765B-41DF-9FF2-6E8750A6BEFA}" type="doc">
      <dgm:prSet loTypeId="urn:microsoft.com/office/officeart/2005/8/layout/radial2" loCatId="relationship" qsTypeId="urn:microsoft.com/office/officeart/2005/8/quickstyle/simple4" qsCatId="simple" csTypeId="urn:microsoft.com/office/officeart/2005/8/colors/accent2_2" csCatId="accent2" phldr="1"/>
      <dgm:spPr/>
      <dgm:t>
        <a:bodyPr/>
        <a:lstStyle/>
        <a:p>
          <a:endParaRPr lang="pt-BR"/>
        </a:p>
      </dgm:t>
    </dgm:pt>
    <dgm:pt modelId="{083BE6FB-9196-4EA9-B2D0-783889EA816C}">
      <dgm:prSet phldrT="[Texto]" custT="1"/>
      <dgm:spPr/>
      <dgm:t>
        <a:bodyPr/>
        <a:lstStyle/>
        <a:p>
          <a:r>
            <a:rPr lang="pt-BR" sz="1600" b="0" dirty="0" smtClean="0"/>
            <a:t>Continuidade das ações</a:t>
          </a:r>
          <a:endParaRPr lang="pt-BR" sz="1600" b="0" dirty="0"/>
        </a:p>
      </dgm:t>
    </dgm:pt>
    <dgm:pt modelId="{CAA998B7-11AE-4A4D-A4CA-708EB2C2C440}" type="parTrans" cxnId="{211E3753-0C4B-4FE0-A728-1A8623657950}">
      <dgm:prSet/>
      <dgm:spPr/>
      <dgm:t>
        <a:bodyPr/>
        <a:lstStyle/>
        <a:p>
          <a:endParaRPr lang="pt-BR"/>
        </a:p>
      </dgm:t>
    </dgm:pt>
    <dgm:pt modelId="{83EE471E-2C67-4965-BC49-618680BC8DA6}" type="sibTrans" cxnId="{211E3753-0C4B-4FE0-A728-1A8623657950}">
      <dgm:prSet/>
      <dgm:spPr/>
      <dgm:t>
        <a:bodyPr/>
        <a:lstStyle/>
        <a:p>
          <a:endParaRPr lang="pt-BR"/>
        </a:p>
      </dgm:t>
    </dgm:pt>
    <dgm:pt modelId="{A5E3454A-D809-4320-BF6C-A6132CA3D444}">
      <dgm:prSet phldrT="[Texto]" custT="1"/>
      <dgm:spPr/>
      <dgm:t>
        <a:bodyPr/>
        <a:lstStyle/>
        <a:p>
          <a:pPr algn="l"/>
          <a:r>
            <a:rPr lang="pt-BR" sz="1600" b="0" dirty="0" smtClean="0"/>
            <a:t>Divulgação e monitoramento;</a:t>
          </a:r>
          <a:endParaRPr lang="pt-BR" sz="1600" b="0" dirty="0"/>
        </a:p>
      </dgm:t>
    </dgm:pt>
    <dgm:pt modelId="{69CE07C6-C77D-481D-81CC-F2D90E0A0705}" type="parTrans" cxnId="{6E0E51C8-4DD5-49E2-8BF0-793D77100B47}">
      <dgm:prSet/>
      <dgm:spPr/>
      <dgm:t>
        <a:bodyPr/>
        <a:lstStyle/>
        <a:p>
          <a:endParaRPr lang="pt-BR"/>
        </a:p>
      </dgm:t>
    </dgm:pt>
    <dgm:pt modelId="{F2EDC70B-AB45-4F86-9370-2BDDA164349D}" type="sibTrans" cxnId="{6E0E51C8-4DD5-49E2-8BF0-793D77100B47}">
      <dgm:prSet/>
      <dgm:spPr/>
      <dgm:t>
        <a:bodyPr/>
        <a:lstStyle/>
        <a:p>
          <a:endParaRPr lang="pt-BR"/>
        </a:p>
      </dgm:t>
    </dgm:pt>
    <dgm:pt modelId="{7F005337-51F9-4323-B700-5E8A802EE723}">
      <dgm:prSet phldrT="[Texto]" custT="1"/>
      <dgm:spPr/>
      <dgm:t>
        <a:bodyPr/>
        <a:lstStyle/>
        <a:p>
          <a:pPr algn="l"/>
          <a:r>
            <a:rPr lang="pt-BR" sz="1600" b="0" dirty="0" smtClean="0"/>
            <a:t>Sensibilização dos gestores públicos;</a:t>
          </a:r>
          <a:endParaRPr lang="pt-BR" sz="1600" b="0" dirty="0"/>
        </a:p>
      </dgm:t>
    </dgm:pt>
    <dgm:pt modelId="{6A5CD591-1F28-438D-B2C8-F0766EE903CC}" type="parTrans" cxnId="{F750BE5B-8873-4471-B6F1-DB47EC41BB40}">
      <dgm:prSet/>
      <dgm:spPr/>
      <dgm:t>
        <a:bodyPr/>
        <a:lstStyle/>
        <a:p>
          <a:endParaRPr lang="pt-BR"/>
        </a:p>
      </dgm:t>
    </dgm:pt>
    <dgm:pt modelId="{2A661B35-30D4-492F-BA30-9C06F9CEA270}" type="sibTrans" cxnId="{F750BE5B-8873-4471-B6F1-DB47EC41BB40}">
      <dgm:prSet/>
      <dgm:spPr/>
      <dgm:t>
        <a:bodyPr/>
        <a:lstStyle/>
        <a:p>
          <a:endParaRPr lang="pt-BR"/>
        </a:p>
      </dgm:t>
    </dgm:pt>
    <dgm:pt modelId="{F0BD463E-02D4-4942-A6A2-F919BFC9554B}">
      <dgm:prSet phldrT="[Texto]" custT="1"/>
      <dgm:spPr/>
      <dgm:t>
        <a:bodyPr/>
        <a:lstStyle/>
        <a:p>
          <a:r>
            <a:rPr lang="pt-BR" sz="1600" b="0" dirty="0" smtClean="0"/>
            <a:t>Articulação</a:t>
          </a:r>
          <a:endParaRPr lang="pt-BR" sz="1600" b="0" dirty="0"/>
        </a:p>
      </dgm:t>
    </dgm:pt>
    <dgm:pt modelId="{31B27208-48DA-4AC0-A3E2-F44D878B7097}" type="parTrans" cxnId="{C2E090AD-78F6-452E-A30E-8708A2ADEFD2}">
      <dgm:prSet/>
      <dgm:spPr/>
      <dgm:t>
        <a:bodyPr/>
        <a:lstStyle/>
        <a:p>
          <a:endParaRPr lang="pt-BR"/>
        </a:p>
      </dgm:t>
    </dgm:pt>
    <dgm:pt modelId="{714F8FF5-C2F5-4A91-8E55-833EBAB08F58}" type="sibTrans" cxnId="{C2E090AD-78F6-452E-A30E-8708A2ADEFD2}">
      <dgm:prSet/>
      <dgm:spPr/>
      <dgm:t>
        <a:bodyPr/>
        <a:lstStyle/>
        <a:p>
          <a:endParaRPr lang="pt-BR"/>
        </a:p>
      </dgm:t>
    </dgm:pt>
    <dgm:pt modelId="{C587E6D4-4971-44E7-9896-6E540EB740D3}">
      <dgm:prSet phldrT="[Texto]" custT="1"/>
      <dgm:spPr/>
      <dgm:t>
        <a:bodyPr/>
        <a:lstStyle/>
        <a:p>
          <a:r>
            <a:rPr lang="pt-BR" sz="1600" b="0" dirty="0" smtClean="0"/>
            <a:t>Interação entre instituições;</a:t>
          </a:r>
          <a:endParaRPr lang="pt-BR" sz="1600" b="0" dirty="0"/>
        </a:p>
      </dgm:t>
    </dgm:pt>
    <dgm:pt modelId="{10C92A44-2AA1-4909-A2DD-532750DAE5F9}" type="parTrans" cxnId="{AEC66B32-A688-49A1-9E6A-9B5C0FC811E8}">
      <dgm:prSet/>
      <dgm:spPr/>
      <dgm:t>
        <a:bodyPr/>
        <a:lstStyle/>
        <a:p>
          <a:endParaRPr lang="pt-BR"/>
        </a:p>
      </dgm:t>
    </dgm:pt>
    <dgm:pt modelId="{C2315AE8-C4DE-4E90-B3E1-A6E2AB910900}" type="sibTrans" cxnId="{AEC66B32-A688-49A1-9E6A-9B5C0FC811E8}">
      <dgm:prSet/>
      <dgm:spPr/>
      <dgm:t>
        <a:bodyPr/>
        <a:lstStyle/>
        <a:p>
          <a:endParaRPr lang="pt-BR"/>
        </a:p>
      </dgm:t>
    </dgm:pt>
    <dgm:pt modelId="{917EE171-4E9D-435B-BF06-148C65B23E6E}">
      <dgm:prSet phldrT="[Texto]" custT="1"/>
      <dgm:spPr/>
      <dgm:t>
        <a:bodyPr/>
        <a:lstStyle/>
        <a:p>
          <a:r>
            <a:rPr lang="pt-BR" sz="1600" b="0" dirty="0" smtClean="0"/>
            <a:t>Interiorização;</a:t>
          </a:r>
          <a:endParaRPr lang="pt-BR" sz="1600" b="0" dirty="0"/>
        </a:p>
      </dgm:t>
    </dgm:pt>
    <dgm:pt modelId="{1EFACBAC-B29E-4111-A7FE-5F9F8422E0C6}" type="parTrans" cxnId="{C47D346D-4733-484A-B5AE-3E1C88614592}">
      <dgm:prSet/>
      <dgm:spPr/>
      <dgm:t>
        <a:bodyPr/>
        <a:lstStyle/>
        <a:p>
          <a:endParaRPr lang="pt-BR"/>
        </a:p>
      </dgm:t>
    </dgm:pt>
    <dgm:pt modelId="{5F08999E-E9BF-4E54-ACD8-63D2759CF9BF}" type="sibTrans" cxnId="{C47D346D-4733-484A-B5AE-3E1C88614592}">
      <dgm:prSet/>
      <dgm:spPr/>
      <dgm:t>
        <a:bodyPr/>
        <a:lstStyle/>
        <a:p>
          <a:endParaRPr lang="pt-BR"/>
        </a:p>
      </dgm:t>
    </dgm:pt>
    <dgm:pt modelId="{041AC6BC-7D72-49CD-9038-CE720DB606FC}">
      <dgm:prSet phldrT="[Texto]" custT="1"/>
      <dgm:spPr/>
      <dgm:t>
        <a:bodyPr/>
        <a:lstStyle/>
        <a:p>
          <a:r>
            <a:rPr lang="pt-BR" sz="1600" b="0" dirty="0" smtClean="0"/>
            <a:t>Valorização</a:t>
          </a:r>
          <a:endParaRPr lang="pt-BR" sz="1600" b="0" dirty="0"/>
        </a:p>
      </dgm:t>
    </dgm:pt>
    <dgm:pt modelId="{3AEFF05F-E341-4549-8925-AADE7224AB9E}" type="parTrans" cxnId="{3C3D0D63-CE69-4A6D-ABCD-0A02B7D8074B}">
      <dgm:prSet/>
      <dgm:spPr/>
      <dgm:t>
        <a:bodyPr/>
        <a:lstStyle/>
        <a:p>
          <a:endParaRPr lang="pt-BR"/>
        </a:p>
      </dgm:t>
    </dgm:pt>
    <dgm:pt modelId="{908CFC22-5AEA-4146-BB6F-69492D287C37}" type="sibTrans" cxnId="{3C3D0D63-CE69-4A6D-ABCD-0A02B7D8074B}">
      <dgm:prSet/>
      <dgm:spPr/>
      <dgm:t>
        <a:bodyPr/>
        <a:lstStyle/>
        <a:p>
          <a:endParaRPr lang="pt-BR"/>
        </a:p>
      </dgm:t>
    </dgm:pt>
    <dgm:pt modelId="{77D40A8B-FC40-423E-BE2B-45429E7E4EA4}">
      <dgm:prSet phldrT="[Texto]" custT="1"/>
      <dgm:spPr/>
      <dgm:t>
        <a:bodyPr/>
        <a:lstStyle/>
        <a:p>
          <a:r>
            <a:rPr lang="pt-BR" sz="1600" b="0" dirty="0" smtClean="0"/>
            <a:t>Iniciativas da sociedade civil e poder público;</a:t>
          </a:r>
          <a:endParaRPr lang="pt-BR" sz="1600" b="0" dirty="0"/>
        </a:p>
      </dgm:t>
    </dgm:pt>
    <dgm:pt modelId="{992F43B3-1A5F-4110-BF79-385C1585B3DE}" type="parTrans" cxnId="{F14414A4-0E08-48D8-BA5F-78577073EF62}">
      <dgm:prSet/>
      <dgm:spPr/>
      <dgm:t>
        <a:bodyPr/>
        <a:lstStyle/>
        <a:p>
          <a:endParaRPr lang="pt-BR"/>
        </a:p>
      </dgm:t>
    </dgm:pt>
    <dgm:pt modelId="{15BCAB04-ABFE-4FB6-A197-8BBA2C921C4B}" type="sibTrans" cxnId="{F14414A4-0E08-48D8-BA5F-78577073EF62}">
      <dgm:prSet/>
      <dgm:spPr/>
      <dgm:t>
        <a:bodyPr/>
        <a:lstStyle/>
        <a:p>
          <a:endParaRPr lang="pt-BR"/>
        </a:p>
      </dgm:t>
    </dgm:pt>
    <dgm:pt modelId="{7BB52F6B-F784-4D21-9B87-B9807B9FE876}">
      <dgm:prSet phldrT="[Texto]" custT="1"/>
      <dgm:spPr/>
      <dgm:t>
        <a:bodyPr/>
        <a:lstStyle/>
        <a:p>
          <a:pPr algn="l"/>
          <a:r>
            <a:rPr lang="pt-BR" sz="1600" b="0" dirty="0" smtClean="0"/>
            <a:t>Incentivo ao fomento e financiamento;</a:t>
          </a:r>
          <a:endParaRPr lang="pt-BR" sz="1600" b="0" dirty="0"/>
        </a:p>
      </dgm:t>
    </dgm:pt>
    <dgm:pt modelId="{DA6E9A70-7614-4663-BF8F-7A69E29D9A40}" type="parTrans" cxnId="{1BDE9729-DCEE-4ABE-A804-1CC829F07F76}">
      <dgm:prSet/>
      <dgm:spPr/>
      <dgm:t>
        <a:bodyPr/>
        <a:lstStyle/>
        <a:p>
          <a:endParaRPr lang="pt-BR"/>
        </a:p>
      </dgm:t>
    </dgm:pt>
    <dgm:pt modelId="{FDA09BBD-1510-45C4-8A0D-BFBD4475A4E1}" type="sibTrans" cxnId="{1BDE9729-DCEE-4ABE-A804-1CC829F07F76}">
      <dgm:prSet/>
      <dgm:spPr/>
      <dgm:t>
        <a:bodyPr/>
        <a:lstStyle/>
        <a:p>
          <a:endParaRPr lang="pt-BR"/>
        </a:p>
      </dgm:t>
    </dgm:pt>
    <dgm:pt modelId="{749C9D82-0378-4D1D-9463-118ED9B22029}">
      <dgm:prSet phldrT="[Texto]" custT="1"/>
      <dgm:spPr/>
      <dgm:t>
        <a:bodyPr/>
        <a:lstStyle/>
        <a:p>
          <a:r>
            <a:rPr lang="pt-BR" sz="1600" b="0" dirty="0" smtClean="0"/>
            <a:t>Incentivo à pesquisas;</a:t>
          </a:r>
          <a:endParaRPr lang="pt-BR" sz="1600" b="0" dirty="0"/>
        </a:p>
      </dgm:t>
    </dgm:pt>
    <dgm:pt modelId="{FA630F9E-D5A6-4583-B05A-5796C508815C}" type="parTrans" cxnId="{5C69CFD2-6D12-4A7F-9D2E-6DE5BAA590E9}">
      <dgm:prSet/>
      <dgm:spPr/>
      <dgm:t>
        <a:bodyPr/>
        <a:lstStyle/>
        <a:p>
          <a:endParaRPr lang="pt-BR"/>
        </a:p>
      </dgm:t>
    </dgm:pt>
    <dgm:pt modelId="{639905CD-1C37-4EAE-81BA-E68E08A5A591}" type="sibTrans" cxnId="{5C69CFD2-6D12-4A7F-9D2E-6DE5BAA590E9}">
      <dgm:prSet/>
      <dgm:spPr/>
      <dgm:t>
        <a:bodyPr/>
        <a:lstStyle/>
        <a:p>
          <a:endParaRPr lang="pt-BR"/>
        </a:p>
      </dgm:t>
    </dgm:pt>
    <dgm:pt modelId="{1B7E7367-CEE2-45AA-890B-C91E43306381}">
      <dgm:prSet phldrT="[Texto]" custT="1"/>
      <dgm:spPr/>
      <dgm:t>
        <a:bodyPr/>
        <a:lstStyle/>
        <a:p>
          <a:r>
            <a:rPr lang="pt-BR" sz="1600" b="0" dirty="0" smtClean="0"/>
            <a:t>Campanhas de promoção;</a:t>
          </a:r>
          <a:endParaRPr lang="pt-BR" sz="1600" b="0" dirty="0"/>
        </a:p>
      </dgm:t>
    </dgm:pt>
    <dgm:pt modelId="{0D459DCE-EDF1-416E-A5C5-3C1624FF20A8}" type="parTrans" cxnId="{165913CE-A3FA-4259-896E-DB131835A7B5}">
      <dgm:prSet/>
      <dgm:spPr/>
      <dgm:t>
        <a:bodyPr/>
        <a:lstStyle/>
        <a:p>
          <a:endParaRPr lang="pt-BR"/>
        </a:p>
      </dgm:t>
    </dgm:pt>
    <dgm:pt modelId="{9BBA7D1A-DB8E-4322-AF81-9043F6D58203}" type="sibTrans" cxnId="{165913CE-A3FA-4259-896E-DB131835A7B5}">
      <dgm:prSet/>
      <dgm:spPr/>
      <dgm:t>
        <a:bodyPr/>
        <a:lstStyle/>
        <a:p>
          <a:endParaRPr lang="pt-BR"/>
        </a:p>
      </dgm:t>
    </dgm:pt>
    <dgm:pt modelId="{A6DFECD7-DCC3-475B-A6C4-849F179106E0}">
      <dgm:prSet phldrT="[Texto]" custT="1"/>
      <dgm:spPr/>
      <dgm:t>
        <a:bodyPr/>
        <a:lstStyle/>
        <a:p>
          <a:r>
            <a:rPr lang="pt-BR" sz="1600" b="0" dirty="0" smtClean="0"/>
            <a:t>Valorização profissional;</a:t>
          </a:r>
          <a:endParaRPr lang="pt-BR" sz="1600" b="0" dirty="0"/>
        </a:p>
      </dgm:t>
    </dgm:pt>
    <dgm:pt modelId="{6AEC2425-A241-4A47-80EF-B383518B2B7A}" type="parTrans" cxnId="{E8563AD6-1B73-4F21-9838-D0AD8F1166A3}">
      <dgm:prSet/>
      <dgm:spPr/>
      <dgm:t>
        <a:bodyPr/>
        <a:lstStyle/>
        <a:p>
          <a:endParaRPr lang="pt-BR"/>
        </a:p>
      </dgm:t>
    </dgm:pt>
    <dgm:pt modelId="{1F0CEF20-EB03-46E9-BF42-CBE398562710}" type="sibTrans" cxnId="{E8563AD6-1B73-4F21-9838-D0AD8F1166A3}">
      <dgm:prSet/>
      <dgm:spPr/>
      <dgm:t>
        <a:bodyPr/>
        <a:lstStyle/>
        <a:p>
          <a:endParaRPr lang="pt-BR"/>
        </a:p>
      </dgm:t>
    </dgm:pt>
    <dgm:pt modelId="{6839A014-D4CD-4534-9DF5-47E594799E71}">
      <dgm:prSet phldrT="[Texto]" custT="1"/>
      <dgm:spPr/>
      <dgm:t>
        <a:bodyPr/>
        <a:lstStyle/>
        <a:p>
          <a:pPr algn="l"/>
          <a:r>
            <a:rPr lang="pt-BR" sz="1600" b="0" dirty="0" smtClean="0"/>
            <a:t>Ações de inclusão e democratização do acesso;</a:t>
          </a:r>
          <a:endParaRPr lang="pt-BR" sz="1600" b="0" dirty="0"/>
        </a:p>
      </dgm:t>
    </dgm:pt>
    <dgm:pt modelId="{594DC638-0615-4EC9-9492-98D87D182C37}" type="parTrans" cxnId="{F6690C49-7A7F-4FF0-9F4E-17C9A6C3D40F}">
      <dgm:prSet/>
      <dgm:spPr/>
      <dgm:t>
        <a:bodyPr/>
        <a:lstStyle/>
        <a:p>
          <a:endParaRPr lang="pt-BR"/>
        </a:p>
      </dgm:t>
    </dgm:pt>
    <dgm:pt modelId="{B536BF19-A84A-4E20-965C-AD575514BEE4}" type="sibTrans" cxnId="{F6690C49-7A7F-4FF0-9F4E-17C9A6C3D40F}">
      <dgm:prSet/>
      <dgm:spPr/>
      <dgm:t>
        <a:bodyPr/>
        <a:lstStyle/>
        <a:p>
          <a:endParaRPr lang="pt-BR"/>
        </a:p>
      </dgm:t>
    </dgm:pt>
    <dgm:pt modelId="{8360D912-BB92-41CA-9A5F-B364AC136F7E}">
      <dgm:prSet phldrT="[Texto]" custT="1"/>
      <dgm:spPr/>
      <dgm:t>
        <a:bodyPr/>
        <a:lstStyle/>
        <a:p>
          <a:r>
            <a:rPr lang="pt-BR" sz="1600" b="0" dirty="0" smtClean="0"/>
            <a:t>Inovação;</a:t>
          </a:r>
          <a:endParaRPr lang="pt-BR" sz="1600" b="0" dirty="0"/>
        </a:p>
      </dgm:t>
    </dgm:pt>
    <dgm:pt modelId="{030D64B1-6B12-4435-9891-A2EA545DD524}" type="parTrans" cxnId="{8F6CC7F7-AD0E-4941-BC0F-259F3DDD00DD}">
      <dgm:prSet/>
      <dgm:spPr/>
      <dgm:t>
        <a:bodyPr/>
        <a:lstStyle/>
        <a:p>
          <a:endParaRPr lang="pt-BR"/>
        </a:p>
      </dgm:t>
    </dgm:pt>
    <dgm:pt modelId="{DAF5550E-5E06-4DEE-9807-FA65D1D903A5}" type="sibTrans" cxnId="{8F6CC7F7-AD0E-4941-BC0F-259F3DDD00DD}">
      <dgm:prSet/>
      <dgm:spPr/>
      <dgm:t>
        <a:bodyPr/>
        <a:lstStyle/>
        <a:p>
          <a:endParaRPr lang="pt-BR"/>
        </a:p>
      </dgm:t>
    </dgm:pt>
    <dgm:pt modelId="{A9420DAB-7239-476F-B080-E25191783644}" type="pres">
      <dgm:prSet presAssocID="{4F1AF5DA-765B-41DF-9FF2-6E8750A6BEFA}" presName="composite" presStyleCnt="0">
        <dgm:presLayoutVars>
          <dgm:chMax val="5"/>
          <dgm:dir/>
          <dgm:animLvl val="ctr"/>
          <dgm:resizeHandles val="exact"/>
        </dgm:presLayoutVars>
      </dgm:prSet>
      <dgm:spPr/>
      <dgm:t>
        <a:bodyPr/>
        <a:lstStyle/>
        <a:p>
          <a:endParaRPr lang="pt-BR"/>
        </a:p>
      </dgm:t>
    </dgm:pt>
    <dgm:pt modelId="{B9B15666-D0D7-47AD-957E-545FA695745A}" type="pres">
      <dgm:prSet presAssocID="{4F1AF5DA-765B-41DF-9FF2-6E8750A6BEFA}" presName="cycle" presStyleCnt="0"/>
      <dgm:spPr/>
      <dgm:t>
        <a:bodyPr/>
        <a:lstStyle/>
        <a:p>
          <a:endParaRPr lang="pt-BR"/>
        </a:p>
      </dgm:t>
    </dgm:pt>
    <dgm:pt modelId="{7155D949-FD31-4BC1-8169-7D09661EA350}" type="pres">
      <dgm:prSet presAssocID="{4F1AF5DA-765B-41DF-9FF2-6E8750A6BEFA}" presName="centerShape" presStyleCnt="0"/>
      <dgm:spPr/>
      <dgm:t>
        <a:bodyPr/>
        <a:lstStyle/>
        <a:p>
          <a:endParaRPr lang="pt-BR"/>
        </a:p>
      </dgm:t>
    </dgm:pt>
    <dgm:pt modelId="{7C4D405C-CBD3-4CD5-81E4-344362702012}" type="pres">
      <dgm:prSet presAssocID="{4F1AF5DA-765B-41DF-9FF2-6E8750A6BEFA}" presName="connSite" presStyleLbl="node1" presStyleIdx="0" presStyleCnt="4"/>
      <dgm:spPr/>
      <dgm:t>
        <a:bodyPr/>
        <a:lstStyle/>
        <a:p>
          <a:endParaRPr lang="pt-BR"/>
        </a:p>
      </dgm:t>
    </dgm:pt>
    <dgm:pt modelId="{FAC7C6E6-3E72-4BE1-AC93-EB7B65A2BFF8}" type="pres">
      <dgm:prSet presAssocID="{4F1AF5DA-765B-41DF-9FF2-6E8750A6BEFA}" presName="visible" presStyleLbl="node1" presStyleIdx="0" presStyleCnt="4" custLinFactNeighborX="-604" custLinFactNeighborY="-12419"/>
      <dgm:spPr/>
      <dgm:t>
        <a:bodyPr/>
        <a:lstStyle/>
        <a:p>
          <a:endParaRPr lang="pt-BR"/>
        </a:p>
      </dgm:t>
    </dgm:pt>
    <dgm:pt modelId="{C5E3C298-9D09-4199-AF2A-09D0DAC7006A}" type="pres">
      <dgm:prSet presAssocID="{CAA998B7-11AE-4A4D-A4CA-708EB2C2C440}" presName="Name25" presStyleLbl="parChTrans1D1" presStyleIdx="0" presStyleCnt="3"/>
      <dgm:spPr/>
      <dgm:t>
        <a:bodyPr/>
        <a:lstStyle/>
        <a:p>
          <a:endParaRPr lang="pt-BR"/>
        </a:p>
      </dgm:t>
    </dgm:pt>
    <dgm:pt modelId="{C32752AB-BA32-4BF0-91E1-21F8001C148A}" type="pres">
      <dgm:prSet presAssocID="{083BE6FB-9196-4EA9-B2D0-783889EA816C}" presName="node" presStyleCnt="0"/>
      <dgm:spPr/>
      <dgm:t>
        <a:bodyPr/>
        <a:lstStyle/>
        <a:p>
          <a:endParaRPr lang="pt-BR"/>
        </a:p>
      </dgm:t>
    </dgm:pt>
    <dgm:pt modelId="{8DD33B0B-6854-46C8-877B-6FE322183C7A}" type="pres">
      <dgm:prSet presAssocID="{083BE6FB-9196-4EA9-B2D0-783889EA816C}" presName="parentNode" presStyleLbl="node1" presStyleIdx="1" presStyleCnt="4" custScaleX="109060" custScaleY="108636" custLinFactNeighborX="18231" custLinFactNeighborY="26018">
        <dgm:presLayoutVars>
          <dgm:chMax val="1"/>
          <dgm:bulletEnabled val="1"/>
        </dgm:presLayoutVars>
      </dgm:prSet>
      <dgm:spPr/>
      <dgm:t>
        <a:bodyPr/>
        <a:lstStyle/>
        <a:p>
          <a:endParaRPr lang="pt-BR"/>
        </a:p>
      </dgm:t>
    </dgm:pt>
    <dgm:pt modelId="{36305393-AE8E-41B2-BF21-C08CE41F3621}" type="pres">
      <dgm:prSet presAssocID="{083BE6FB-9196-4EA9-B2D0-783889EA816C}" presName="childNode" presStyleLbl="revTx" presStyleIdx="0" presStyleCnt="3">
        <dgm:presLayoutVars>
          <dgm:bulletEnabled val="1"/>
        </dgm:presLayoutVars>
      </dgm:prSet>
      <dgm:spPr/>
      <dgm:t>
        <a:bodyPr/>
        <a:lstStyle/>
        <a:p>
          <a:endParaRPr lang="pt-BR"/>
        </a:p>
      </dgm:t>
    </dgm:pt>
    <dgm:pt modelId="{25E5F6CF-A7D4-4A51-A249-3BBC90655200}" type="pres">
      <dgm:prSet presAssocID="{31B27208-48DA-4AC0-A3E2-F44D878B7097}" presName="Name25" presStyleLbl="parChTrans1D1" presStyleIdx="1" presStyleCnt="3"/>
      <dgm:spPr/>
      <dgm:t>
        <a:bodyPr/>
        <a:lstStyle/>
        <a:p>
          <a:endParaRPr lang="pt-BR"/>
        </a:p>
      </dgm:t>
    </dgm:pt>
    <dgm:pt modelId="{E0E86922-1E59-4A6A-B6A4-9030E51CCB9C}" type="pres">
      <dgm:prSet presAssocID="{F0BD463E-02D4-4942-A6A2-F919BFC9554B}" presName="node" presStyleCnt="0"/>
      <dgm:spPr/>
      <dgm:t>
        <a:bodyPr/>
        <a:lstStyle/>
        <a:p>
          <a:endParaRPr lang="pt-BR"/>
        </a:p>
      </dgm:t>
    </dgm:pt>
    <dgm:pt modelId="{DAD94EA5-AEEA-4222-AD2A-C74E0312CAA1}" type="pres">
      <dgm:prSet presAssocID="{F0BD463E-02D4-4942-A6A2-F919BFC9554B}" presName="parentNode" presStyleLbl="node1" presStyleIdx="2" presStyleCnt="4" custScaleX="97924" custScaleY="98815" custLinFactNeighborX="82752" custLinFactNeighborY="30854">
        <dgm:presLayoutVars>
          <dgm:chMax val="1"/>
          <dgm:bulletEnabled val="1"/>
        </dgm:presLayoutVars>
      </dgm:prSet>
      <dgm:spPr/>
      <dgm:t>
        <a:bodyPr/>
        <a:lstStyle/>
        <a:p>
          <a:endParaRPr lang="pt-BR"/>
        </a:p>
      </dgm:t>
    </dgm:pt>
    <dgm:pt modelId="{5A44B84D-60B0-42C7-A285-B72A902FEAD5}" type="pres">
      <dgm:prSet presAssocID="{F0BD463E-02D4-4942-A6A2-F919BFC9554B}" presName="childNode" presStyleLbl="revTx" presStyleIdx="1" presStyleCnt="3">
        <dgm:presLayoutVars>
          <dgm:bulletEnabled val="1"/>
        </dgm:presLayoutVars>
      </dgm:prSet>
      <dgm:spPr/>
      <dgm:t>
        <a:bodyPr/>
        <a:lstStyle/>
        <a:p>
          <a:endParaRPr lang="pt-BR"/>
        </a:p>
      </dgm:t>
    </dgm:pt>
    <dgm:pt modelId="{5F5634AA-EA48-4E1D-8FD1-1D138785FBB4}" type="pres">
      <dgm:prSet presAssocID="{3AEFF05F-E341-4549-8925-AADE7224AB9E}" presName="Name25" presStyleLbl="parChTrans1D1" presStyleIdx="2" presStyleCnt="3"/>
      <dgm:spPr/>
      <dgm:t>
        <a:bodyPr/>
        <a:lstStyle/>
        <a:p>
          <a:endParaRPr lang="pt-BR"/>
        </a:p>
      </dgm:t>
    </dgm:pt>
    <dgm:pt modelId="{4A7A2441-8D33-4519-9C5D-9EDEFE9D466B}" type="pres">
      <dgm:prSet presAssocID="{041AC6BC-7D72-49CD-9038-CE720DB606FC}" presName="node" presStyleCnt="0"/>
      <dgm:spPr/>
      <dgm:t>
        <a:bodyPr/>
        <a:lstStyle/>
        <a:p>
          <a:endParaRPr lang="pt-BR"/>
        </a:p>
      </dgm:t>
    </dgm:pt>
    <dgm:pt modelId="{90D7EA6D-35A9-44C9-A78F-B06C8D999727}" type="pres">
      <dgm:prSet presAssocID="{041AC6BC-7D72-49CD-9038-CE720DB606FC}" presName="parentNode" presStyleLbl="node1" presStyleIdx="3" presStyleCnt="4" custScaleX="103166" custScaleY="100928" custLinFactNeighborX="-42436" custLinFactNeighborY="13089">
        <dgm:presLayoutVars>
          <dgm:chMax val="1"/>
          <dgm:bulletEnabled val="1"/>
        </dgm:presLayoutVars>
      </dgm:prSet>
      <dgm:spPr/>
      <dgm:t>
        <a:bodyPr/>
        <a:lstStyle/>
        <a:p>
          <a:endParaRPr lang="pt-BR"/>
        </a:p>
      </dgm:t>
    </dgm:pt>
    <dgm:pt modelId="{F0CE8D3B-36BE-42A1-A143-B32EE033D6E0}" type="pres">
      <dgm:prSet presAssocID="{041AC6BC-7D72-49CD-9038-CE720DB606FC}" presName="childNode" presStyleLbl="revTx" presStyleIdx="2" presStyleCnt="3">
        <dgm:presLayoutVars>
          <dgm:bulletEnabled val="1"/>
        </dgm:presLayoutVars>
      </dgm:prSet>
      <dgm:spPr/>
      <dgm:t>
        <a:bodyPr/>
        <a:lstStyle/>
        <a:p>
          <a:endParaRPr lang="pt-BR"/>
        </a:p>
      </dgm:t>
    </dgm:pt>
  </dgm:ptLst>
  <dgm:cxnLst>
    <dgm:cxn modelId="{211E3753-0C4B-4FE0-A728-1A8623657950}" srcId="{4F1AF5DA-765B-41DF-9FF2-6E8750A6BEFA}" destId="{083BE6FB-9196-4EA9-B2D0-783889EA816C}" srcOrd="0" destOrd="0" parTransId="{CAA998B7-11AE-4A4D-A4CA-708EB2C2C440}" sibTransId="{83EE471E-2C67-4965-BC49-618680BC8DA6}"/>
    <dgm:cxn modelId="{6E0E51C8-4DD5-49E2-8BF0-793D77100B47}" srcId="{083BE6FB-9196-4EA9-B2D0-783889EA816C}" destId="{A5E3454A-D809-4320-BF6C-A6132CA3D444}" srcOrd="0" destOrd="0" parTransId="{69CE07C6-C77D-481D-81CC-F2D90E0A0705}" sibTransId="{F2EDC70B-AB45-4F86-9370-2BDDA164349D}"/>
    <dgm:cxn modelId="{22A7C836-532E-4C61-8C13-6B860259DA0E}" type="presOf" srcId="{3AEFF05F-E341-4549-8925-AADE7224AB9E}" destId="{5F5634AA-EA48-4E1D-8FD1-1D138785FBB4}" srcOrd="0" destOrd="0" presId="urn:microsoft.com/office/officeart/2005/8/layout/radial2"/>
    <dgm:cxn modelId="{7DA65F4D-9A6E-4CB7-962E-D88D4AB4CFF6}" type="presOf" srcId="{4F1AF5DA-765B-41DF-9FF2-6E8750A6BEFA}" destId="{A9420DAB-7239-476F-B080-E25191783644}" srcOrd="0" destOrd="0" presId="urn:microsoft.com/office/officeart/2005/8/layout/radial2"/>
    <dgm:cxn modelId="{F6690C49-7A7F-4FF0-9F4E-17C9A6C3D40F}" srcId="{083BE6FB-9196-4EA9-B2D0-783889EA816C}" destId="{6839A014-D4CD-4534-9DF5-47E594799E71}" srcOrd="3" destOrd="0" parTransId="{594DC638-0615-4EC9-9492-98D87D182C37}" sibTransId="{B536BF19-A84A-4E20-965C-AD575514BEE4}"/>
    <dgm:cxn modelId="{5C69CFD2-6D12-4A7F-9D2E-6DE5BAA590E9}" srcId="{F0BD463E-02D4-4942-A6A2-F919BFC9554B}" destId="{749C9D82-0378-4D1D-9463-118ED9B22029}" srcOrd="1" destOrd="0" parTransId="{FA630F9E-D5A6-4583-B05A-5796C508815C}" sibTransId="{639905CD-1C37-4EAE-81BA-E68E08A5A591}"/>
    <dgm:cxn modelId="{C47D346D-4733-484A-B5AE-3E1C88614592}" srcId="{F0BD463E-02D4-4942-A6A2-F919BFC9554B}" destId="{917EE171-4E9D-435B-BF06-148C65B23E6E}" srcOrd="3" destOrd="0" parTransId="{1EFACBAC-B29E-4111-A7FE-5F9F8422E0C6}" sibTransId="{5F08999E-E9BF-4E54-ACD8-63D2759CF9BF}"/>
    <dgm:cxn modelId="{3C3D0D63-CE69-4A6D-ABCD-0A02B7D8074B}" srcId="{4F1AF5DA-765B-41DF-9FF2-6E8750A6BEFA}" destId="{041AC6BC-7D72-49CD-9038-CE720DB606FC}" srcOrd="2" destOrd="0" parTransId="{3AEFF05F-E341-4549-8925-AADE7224AB9E}" sibTransId="{908CFC22-5AEA-4146-BB6F-69492D287C37}"/>
    <dgm:cxn modelId="{4DAD4460-38F5-48D0-80A8-9E0D3FE5B74C}" type="presOf" srcId="{C587E6D4-4971-44E7-9896-6E540EB740D3}" destId="{5A44B84D-60B0-42C7-A285-B72A902FEAD5}" srcOrd="0" destOrd="0" presId="urn:microsoft.com/office/officeart/2005/8/layout/radial2"/>
    <dgm:cxn modelId="{713AF188-6C17-442C-8EA3-D30BB0AB6897}" type="presOf" srcId="{77D40A8B-FC40-423E-BE2B-45429E7E4EA4}" destId="{F0CE8D3B-36BE-42A1-A143-B32EE033D6E0}" srcOrd="0" destOrd="0" presId="urn:microsoft.com/office/officeart/2005/8/layout/radial2"/>
    <dgm:cxn modelId="{31AFFF14-6A75-41E6-8D9E-1722C2EAE0F4}" type="presOf" srcId="{A5E3454A-D809-4320-BF6C-A6132CA3D444}" destId="{36305393-AE8E-41B2-BF21-C08CE41F3621}" srcOrd="0" destOrd="0" presId="urn:microsoft.com/office/officeart/2005/8/layout/radial2"/>
    <dgm:cxn modelId="{165913CE-A3FA-4259-896E-DB131835A7B5}" srcId="{F0BD463E-02D4-4942-A6A2-F919BFC9554B}" destId="{1B7E7367-CEE2-45AA-890B-C91E43306381}" srcOrd="2" destOrd="0" parTransId="{0D459DCE-EDF1-416E-A5C5-3C1624FF20A8}" sibTransId="{9BBA7D1A-DB8E-4322-AF81-9043F6D58203}"/>
    <dgm:cxn modelId="{753D1B0F-651B-443D-9C1F-188B5D0F0265}" type="presOf" srcId="{083BE6FB-9196-4EA9-B2D0-783889EA816C}" destId="{8DD33B0B-6854-46C8-877B-6FE322183C7A}" srcOrd="0" destOrd="0" presId="urn:microsoft.com/office/officeart/2005/8/layout/radial2"/>
    <dgm:cxn modelId="{94E0E6EF-2289-4F66-904F-8A766076D89E}" type="presOf" srcId="{1B7E7367-CEE2-45AA-890B-C91E43306381}" destId="{5A44B84D-60B0-42C7-A285-B72A902FEAD5}" srcOrd="0" destOrd="2" presId="urn:microsoft.com/office/officeart/2005/8/layout/radial2"/>
    <dgm:cxn modelId="{C2E090AD-78F6-452E-A30E-8708A2ADEFD2}" srcId="{4F1AF5DA-765B-41DF-9FF2-6E8750A6BEFA}" destId="{F0BD463E-02D4-4942-A6A2-F919BFC9554B}" srcOrd="1" destOrd="0" parTransId="{31B27208-48DA-4AC0-A3E2-F44D878B7097}" sibTransId="{714F8FF5-C2F5-4A91-8E55-833EBAB08F58}"/>
    <dgm:cxn modelId="{B50F9024-74F7-418A-8540-E1C0BF065167}" type="presOf" srcId="{8360D912-BB92-41CA-9A5F-B364AC136F7E}" destId="{F0CE8D3B-36BE-42A1-A143-B32EE033D6E0}" srcOrd="0" destOrd="2" presId="urn:microsoft.com/office/officeart/2005/8/layout/radial2"/>
    <dgm:cxn modelId="{F14414A4-0E08-48D8-BA5F-78577073EF62}" srcId="{041AC6BC-7D72-49CD-9038-CE720DB606FC}" destId="{77D40A8B-FC40-423E-BE2B-45429E7E4EA4}" srcOrd="0" destOrd="0" parTransId="{992F43B3-1A5F-4110-BF79-385C1585B3DE}" sibTransId="{15BCAB04-ABFE-4FB6-A197-8BBA2C921C4B}"/>
    <dgm:cxn modelId="{4307555B-7211-4C79-9A64-26335A896B94}" type="presOf" srcId="{749C9D82-0378-4D1D-9463-118ED9B22029}" destId="{5A44B84D-60B0-42C7-A285-B72A902FEAD5}" srcOrd="0" destOrd="1" presId="urn:microsoft.com/office/officeart/2005/8/layout/radial2"/>
    <dgm:cxn modelId="{A88325FA-CB0C-4E0D-8695-CEFD9962BC04}" type="presOf" srcId="{CAA998B7-11AE-4A4D-A4CA-708EB2C2C440}" destId="{C5E3C298-9D09-4199-AF2A-09D0DAC7006A}" srcOrd="0" destOrd="0" presId="urn:microsoft.com/office/officeart/2005/8/layout/radial2"/>
    <dgm:cxn modelId="{663C4834-F287-428C-9736-444882D14485}" type="presOf" srcId="{7F005337-51F9-4323-B700-5E8A802EE723}" destId="{36305393-AE8E-41B2-BF21-C08CE41F3621}" srcOrd="0" destOrd="1" presId="urn:microsoft.com/office/officeart/2005/8/layout/radial2"/>
    <dgm:cxn modelId="{36D2E0AB-8F5E-476B-9D76-0B160ED77388}" type="presOf" srcId="{041AC6BC-7D72-49CD-9038-CE720DB606FC}" destId="{90D7EA6D-35A9-44C9-A78F-B06C8D999727}" srcOrd="0" destOrd="0" presId="urn:microsoft.com/office/officeart/2005/8/layout/radial2"/>
    <dgm:cxn modelId="{74784CCE-A477-48CB-891B-C9DBE3C21448}" type="presOf" srcId="{917EE171-4E9D-435B-BF06-148C65B23E6E}" destId="{5A44B84D-60B0-42C7-A285-B72A902FEAD5}" srcOrd="0" destOrd="3" presId="urn:microsoft.com/office/officeart/2005/8/layout/radial2"/>
    <dgm:cxn modelId="{C4777B36-0740-4197-83BB-8A59ABC43204}" type="presOf" srcId="{F0BD463E-02D4-4942-A6A2-F919BFC9554B}" destId="{DAD94EA5-AEEA-4222-AD2A-C74E0312CAA1}" srcOrd="0" destOrd="0" presId="urn:microsoft.com/office/officeart/2005/8/layout/radial2"/>
    <dgm:cxn modelId="{6E01D07E-FEDA-405B-B86D-CCB05422BC13}" type="presOf" srcId="{A6DFECD7-DCC3-475B-A6C4-849F179106E0}" destId="{F0CE8D3B-36BE-42A1-A143-B32EE033D6E0}" srcOrd="0" destOrd="1" presId="urn:microsoft.com/office/officeart/2005/8/layout/radial2"/>
    <dgm:cxn modelId="{8F6CC7F7-AD0E-4941-BC0F-259F3DDD00DD}" srcId="{041AC6BC-7D72-49CD-9038-CE720DB606FC}" destId="{8360D912-BB92-41CA-9A5F-B364AC136F7E}" srcOrd="2" destOrd="0" parTransId="{030D64B1-6B12-4435-9891-A2EA545DD524}" sibTransId="{DAF5550E-5E06-4DEE-9807-FA65D1D903A5}"/>
    <dgm:cxn modelId="{CA75009C-7564-4C85-8DD0-631B2C17ADC7}" type="presOf" srcId="{7BB52F6B-F784-4D21-9B87-B9807B9FE876}" destId="{36305393-AE8E-41B2-BF21-C08CE41F3621}" srcOrd="0" destOrd="2" presId="urn:microsoft.com/office/officeart/2005/8/layout/radial2"/>
    <dgm:cxn modelId="{AEC66B32-A688-49A1-9E6A-9B5C0FC811E8}" srcId="{F0BD463E-02D4-4942-A6A2-F919BFC9554B}" destId="{C587E6D4-4971-44E7-9896-6E540EB740D3}" srcOrd="0" destOrd="0" parTransId="{10C92A44-2AA1-4909-A2DD-532750DAE5F9}" sibTransId="{C2315AE8-C4DE-4E90-B3E1-A6E2AB910900}"/>
    <dgm:cxn modelId="{93F129A5-EA50-49FE-AE2F-A6DFFA1CDB61}" type="presOf" srcId="{6839A014-D4CD-4534-9DF5-47E594799E71}" destId="{36305393-AE8E-41B2-BF21-C08CE41F3621}" srcOrd="0" destOrd="3" presId="urn:microsoft.com/office/officeart/2005/8/layout/radial2"/>
    <dgm:cxn modelId="{F750BE5B-8873-4471-B6F1-DB47EC41BB40}" srcId="{083BE6FB-9196-4EA9-B2D0-783889EA816C}" destId="{7F005337-51F9-4323-B700-5E8A802EE723}" srcOrd="1" destOrd="0" parTransId="{6A5CD591-1F28-438D-B2C8-F0766EE903CC}" sibTransId="{2A661B35-30D4-492F-BA30-9C06F9CEA270}"/>
    <dgm:cxn modelId="{6170788C-A0CC-400B-A814-00ACDB5DF1CB}" type="presOf" srcId="{31B27208-48DA-4AC0-A3E2-F44D878B7097}" destId="{25E5F6CF-A7D4-4A51-A249-3BBC90655200}" srcOrd="0" destOrd="0" presId="urn:microsoft.com/office/officeart/2005/8/layout/radial2"/>
    <dgm:cxn modelId="{E8563AD6-1B73-4F21-9838-D0AD8F1166A3}" srcId="{041AC6BC-7D72-49CD-9038-CE720DB606FC}" destId="{A6DFECD7-DCC3-475B-A6C4-849F179106E0}" srcOrd="1" destOrd="0" parTransId="{6AEC2425-A241-4A47-80EF-B383518B2B7A}" sibTransId="{1F0CEF20-EB03-46E9-BF42-CBE398562710}"/>
    <dgm:cxn modelId="{1BDE9729-DCEE-4ABE-A804-1CC829F07F76}" srcId="{083BE6FB-9196-4EA9-B2D0-783889EA816C}" destId="{7BB52F6B-F784-4D21-9B87-B9807B9FE876}" srcOrd="2" destOrd="0" parTransId="{DA6E9A70-7614-4663-BF8F-7A69E29D9A40}" sibTransId="{FDA09BBD-1510-45C4-8A0D-BFBD4475A4E1}"/>
    <dgm:cxn modelId="{5653C3EA-F996-4A05-9118-FD4DB208F8CB}" type="presParOf" srcId="{A9420DAB-7239-476F-B080-E25191783644}" destId="{B9B15666-D0D7-47AD-957E-545FA695745A}" srcOrd="0" destOrd="0" presId="urn:microsoft.com/office/officeart/2005/8/layout/radial2"/>
    <dgm:cxn modelId="{86C2423F-6642-4DA1-8CD0-7E23AD6D660E}" type="presParOf" srcId="{B9B15666-D0D7-47AD-957E-545FA695745A}" destId="{7155D949-FD31-4BC1-8169-7D09661EA350}" srcOrd="0" destOrd="0" presId="urn:microsoft.com/office/officeart/2005/8/layout/radial2"/>
    <dgm:cxn modelId="{52A0B8E6-D9C0-41BE-9607-4DCFFFC6D84E}" type="presParOf" srcId="{7155D949-FD31-4BC1-8169-7D09661EA350}" destId="{7C4D405C-CBD3-4CD5-81E4-344362702012}" srcOrd="0" destOrd="0" presId="urn:microsoft.com/office/officeart/2005/8/layout/radial2"/>
    <dgm:cxn modelId="{B679C90F-1891-40B5-A4B2-C977446301E6}" type="presParOf" srcId="{7155D949-FD31-4BC1-8169-7D09661EA350}" destId="{FAC7C6E6-3E72-4BE1-AC93-EB7B65A2BFF8}" srcOrd="1" destOrd="0" presId="urn:microsoft.com/office/officeart/2005/8/layout/radial2"/>
    <dgm:cxn modelId="{D548D04B-C1EB-4818-91D2-3A6BF0496B89}" type="presParOf" srcId="{B9B15666-D0D7-47AD-957E-545FA695745A}" destId="{C5E3C298-9D09-4199-AF2A-09D0DAC7006A}" srcOrd="1" destOrd="0" presId="urn:microsoft.com/office/officeart/2005/8/layout/radial2"/>
    <dgm:cxn modelId="{46CA4512-CAE5-4A2D-9A24-CBBFA4D859F0}" type="presParOf" srcId="{B9B15666-D0D7-47AD-957E-545FA695745A}" destId="{C32752AB-BA32-4BF0-91E1-21F8001C148A}" srcOrd="2" destOrd="0" presId="urn:microsoft.com/office/officeart/2005/8/layout/radial2"/>
    <dgm:cxn modelId="{9AF9377A-36BA-4F9B-95AD-99888A5EF153}" type="presParOf" srcId="{C32752AB-BA32-4BF0-91E1-21F8001C148A}" destId="{8DD33B0B-6854-46C8-877B-6FE322183C7A}" srcOrd="0" destOrd="0" presId="urn:microsoft.com/office/officeart/2005/8/layout/radial2"/>
    <dgm:cxn modelId="{8651AD2E-7F2B-4E21-AF1D-EB7348278A0F}" type="presParOf" srcId="{C32752AB-BA32-4BF0-91E1-21F8001C148A}" destId="{36305393-AE8E-41B2-BF21-C08CE41F3621}" srcOrd="1" destOrd="0" presId="urn:microsoft.com/office/officeart/2005/8/layout/radial2"/>
    <dgm:cxn modelId="{009CC566-F834-474D-A24C-30CF0E596EE5}" type="presParOf" srcId="{B9B15666-D0D7-47AD-957E-545FA695745A}" destId="{25E5F6CF-A7D4-4A51-A249-3BBC90655200}" srcOrd="3" destOrd="0" presId="urn:microsoft.com/office/officeart/2005/8/layout/radial2"/>
    <dgm:cxn modelId="{C95D5267-C940-4E67-905D-33EEA5170A64}" type="presParOf" srcId="{B9B15666-D0D7-47AD-957E-545FA695745A}" destId="{E0E86922-1E59-4A6A-B6A4-9030E51CCB9C}" srcOrd="4" destOrd="0" presId="urn:microsoft.com/office/officeart/2005/8/layout/radial2"/>
    <dgm:cxn modelId="{C4F553B9-8662-4CB7-9D17-6CDCBCF8B938}" type="presParOf" srcId="{E0E86922-1E59-4A6A-B6A4-9030E51CCB9C}" destId="{DAD94EA5-AEEA-4222-AD2A-C74E0312CAA1}" srcOrd="0" destOrd="0" presId="urn:microsoft.com/office/officeart/2005/8/layout/radial2"/>
    <dgm:cxn modelId="{289C5023-2ED7-4EAA-8421-12A429F96244}" type="presParOf" srcId="{E0E86922-1E59-4A6A-B6A4-9030E51CCB9C}" destId="{5A44B84D-60B0-42C7-A285-B72A902FEAD5}" srcOrd="1" destOrd="0" presId="urn:microsoft.com/office/officeart/2005/8/layout/radial2"/>
    <dgm:cxn modelId="{A9529451-C9C9-4B12-88D8-D7A75E335D1D}" type="presParOf" srcId="{B9B15666-D0D7-47AD-957E-545FA695745A}" destId="{5F5634AA-EA48-4E1D-8FD1-1D138785FBB4}" srcOrd="5" destOrd="0" presId="urn:microsoft.com/office/officeart/2005/8/layout/radial2"/>
    <dgm:cxn modelId="{C1B57F01-6E26-4A8A-B79E-AE8611C7FA13}" type="presParOf" srcId="{B9B15666-D0D7-47AD-957E-545FA695745A}" destId="{4A7A2441-8D33-4519-9C5D-9EDEFE9D466B}" srcOrd="6" destOrd="0" presId="urn:microsoft.com/office/officeart/2005/8/layout/radial2"/>
    <dgm:cxn modelId="{8BDBD4C5-B20E-40D1-A6D0-AA4F7AEA9CBD}" type="presParOf" srcId="{4A7A2441-8D33-4519-9C5D-9EDEFE9D466B}" destId="{90D7EA6D-35A9-44C9-A78F-B06C8D999727}" srcOrd="0" destOrd="0" presId="urn:microsoft.com/office/officeart/2005/8/layout/radial2"/>
    <dgm:cxn modelId="{61433808-1FB9-45B9-A39F-A6C479C715A8}" type="presParOf" srcId="{4A7A2441-8D33-4519-9C5D-9EDEFE9D466B}" destId="{F0CE8D3B-36BE-42A1-A143-B32EE033D6E0}" srcOrd="1" destOrd="0" presId="urn:microsoft.com/office/officeart/2005/8/layout/radial2"/>
  </dgm:cxnLst>
  <dgm:bg/>
  <dgm:whole/>
</dgm:dataModel>
</file>

<file path=ppt/diagrams/data3.xml><?xml version="1.0" encoding="utf-8"?>
<dgm:dataModel xmlns:dgm="http://schemas.openxmlformats.org/drawingml/2006/diagram" xmlns:a="http://schemas.openxmlformats.org/drawingml/2006/main">
  <dgm:ptLst>
    <dgm:pt modelId="{8126426F-DC21-4125-9764-4D0D30EE9EDC}" type="doc">
      <dgm:prSet loTypeId="urn:microsoft.com/office/officeart/2005/8/layout/cycle4#1" loCatId="relationship" qsTypeId="urn:microsoft.com/office/officeart/2005/8/quickstyle/simple4" qsCatId="simple" csTypeId="urn:microsoft.com/office/officeart/2005/8/colors/accent6_4" csCatId="accent6" phldr="1"/>
      <dgm:spPr/>
      <dgm:t>
        <a:bodyPr/>
        <a:lstStyle/>
        <a:p>
          <a:endParaRPr lang="pt-BR"/>
        </a:p>
      </dgm:t>
    </dgm:pt>
    <dgm:pt modelId="{B10839B6-D1BE-461A-9354-652428CEE414}">
      <dgm:prSet phldrT="[Texto]" custT="1"/>
      <dgm:spPr/>
      <dgm:t>
        <a:bodyPr/>
        <a:lstStyle/>
        <a:p>
          <a:pPr algn="ctr"/>
          <a:r>
            <a:rPr lang="pt-BR" sz="1600" smtClean="0"/>
            <a:t>1º caminho: </a:t>
          </a:r>
          <a:r>
            <a:rPr lang="pt-BR" sz="1600" b="1" smtClean="0"/>
            <a:t>publicação por editoras comerciais</a:t>
          </a:r>
          <a:endParaRPr lang="pt-BR" sz="1600" dirty="0"/>
        </a:p>
      </dgm:t>
    </dgm:pt>
    <dgm:pt modelId="{BE645AF9-A352-4052-89FD-4941CD415460}" type="parTrans" cxnId="{612EA4C1-9D6C-41F2-9227-83538CCAA7A5}">
      <dgm:prSet/>
      <dgm:spPr/>
      <dgm:t>
        <a:bodyPr/>
        <a:lstStyle/>
        <a:p>
          <a:endParaRPr lang="pt-BR"/>
        </a:p>
      </dgm:t>
    </dgm:pt>
    <dgm:pt modelId="{39C7EB23-B8F0-4848-99EC-4FD5E21D0641}" type="sibTrans" cxnId="{612EA4C1-9D6C-41F2-9227-83538CCAA7A5}">
      <dgm:prSet/>
      <dgm:spPr/>
      <dgm:t>
        <a:bodyPr/>
        <a:lstStyle/>
        <a:p>
          <a:endParaRPr lang="pt-BR"/>
        </a:p>
      </dgm:t>
    </dgm:pt>
    <dgm:pt modelId="{AB890380-514B-4E4B-950A-47CA1999D665}">
      <dgm:prSet phldrT="[Texto]" custT="1"/>
      <dgm:spPr/>
      <dgm:t>
        <a:bodyPr anchor="ctr" anchorCtr="1"/>
        <a:lstStyle/>
        <a:p>
          <a:pPr algn="ctr"/>
          <a:r>
            <a:rPr lang="pt-BR" sz="1600" dirty="0" smtClean="0"/>
            <a:t>2º caminho: </a:t>
          </a:r>
          <a:r>
            <a:rPr lang="pt-BR" sz="1600" b="1" dirty="0" err="1" smtClean="0"/>
            <a:t>autopublicação</a:t>
          </a:r>
          <a:endParaRPr lang="pt-BR" sz="1600" dirty="0"/>
        </a:p>
      </dgm:t>
    </dgm:pt>
    <dgm:pt modelId="{90E7BB09-31F7-4AC4-ADA6-D1404E6CB65C}" type="parTrans" cxnId="{5F0F888B-2EB8-40A5-8CB0-9691CFD151F5}">
      <dgm:prSet/>
      <dgm:spPr/>
      <dgm:t>
        <a:bodyPr/>
        <a:lstStyle/>
        <a:p>
          <a:endParaRPr lang="pt-BR"/>
        </a:p>
      </dgm:t>
    </dgm:pt>
    <dgm:pt modelId="{9F976756-832D-403F-98C8-3CFE60D13F0A}" type="sibTrans" cxnId="{5F0F888B-2EB8-40A5-8CB0-9691CFD151F5}">
      <dgm:prSet/>
      <dgm:spPr/>
      <dgm:t>
        <a:bodyPr/>
        <a:lstStyle/>
        <a:p>
          <a:endParaRPr lang="pt-BR"/>
        </a:p>
      </dgm:t>
    </dgm:pt>
    <dgm:pt modelId="{369EE91B-02F4-43D1-91FC-D2779E47DA78}">
      <dgm:prSet phldrT="[Texto]" custT="1"/>
      <dgm:spPr/>
      <dgm:t>
        <a:bodyPr anchor="ctr" anchorCtr="1"/>
        <a:lstStyle/>
        <a:p>
          <a:pPr algn="ctr"/>
          <a:endParaRPr lang="pt-BR" sz="1400" dirty="0"/>
        </a:p>
      </dgm:t>
    </dgm:pt>
    <dgm:pt modelId="{291060F1-809C-487C-B36B-80A884132FDD}" type="parTrans" cxnId="{0E06291C-3980-48B2-92AF-E5D1AE2FF461}">
      <dgm:prSet/>
      <dgm:spPr/>
      <dgm:t>
        <a:bodyPr/>
        <a:lstStyle/>
        <a:p>
          <a:endParaRPr lang="pt-BR"/>
        </a:p>
      </dgm:t>
    </dgm:pt>
    <dgm:pt modelId="{05055145-DB6B-42B5-BFEF-D679BCA44B35}" type="sibTrans" cxnId="{0E06291C-3980-48B2-92AF-E5D1AE2FF461}">
      <dgm:prSet/>
      <dgm:spPr/>
      <dgm:t>
        <a:bodyPr/>
        <a:lstStyle/>
        <a:p>
          <a:endParaRPr lang="pt-BR"/>
        </a:p>
      </dgm:t>
    </dgm:pt>
    <dgm:pt modelId="{C450C50C-48DE-446B-BAB7-AAAEB93201D6}">
      <dgm:prSet phldrT="[Texto]" custT="1"/>
      <dgm:spPr/>
      <dgm:t>
        <a:bodyPr/>
        <a:lstStyle/>
        <a:p>
          <a:r>
            <a:rPr lang="pt-BR" sz="1600" dirty="0" smtClean="0"/>
            <a:t>3º caminho: </a:t>
          </a:r>
          <a:r>
            <a:rPr lang="pt-BR" sz="1600" b="1" dirty="0" smtClean="0"/>
            <a:t>concursos literários</a:t>
          </a:r>
          <a:endParaRPr lang="pt-BR" sz="1600" dirty="0"/>
        </a:p>
      </dgm:t>
    </dgm:pt>
    <dgm:pt modelId="{179A87D5-76AF-408F-86A3-D5B44ADCB9E0}" type="parTrans" cxnId="{ECA7A5EB-5BC1-4CCC-B666-44FEECFACEB1}">
      <dgm:prSet/>
      <dgm:spPr/>
      <dgm:t>
        <a:bodyPr/>
        <a:lstStyle/>
        <a:p>
          <a:endParaRPr lang="pt-BR"/>
        </a:p>
      </dgm:t>
    </dgm:pt>
    <dgm:pt modelId="{8B37954A-BBC5-41DA-9E3A-753970960925}" type="sibTrans" cxnId="{ECA7A5EB-5BC1-4CCC-B666-44FEECFACEB1}">
      <dgm:prSet/>
      <dgm:spPr/>
      <dgm:t>
        <a:bodyPr/>
        <a:lstStyle/>
        <a:p>
          <a:endParaRPr lang="pt-BR"/>
        </a:p>
      </dgm:t>
    </dgm:pt>
    <dgm:pt modelId="{F1A1D85B-821D-4F6B-AAAA-BD675A05B38F}">
      <dgm:prSet phldrT="[Texto]" custT="1"/>
      <dgm:spPr/>
      <dgm:t>
        <a:bodyPr tIns="0" anchor="ctr" anchorCtr="0"/>
        <a:lstStyle/>
        <a:p>
          <a:pPr algn="ctr"/>
          <a:r>
            <a:rPr lang="pt-BR" sz="1500" dirty="0" smtClean="0"/>
            <a:t>Alguns concursos, de grande prestígio, dão visibilidade ao autor. Outros oferecem pequenas edições da obra premiada.</a:t>
          </a:r>
          <a:endParaRPr lang="pt-BR" sz="1500" dirty="0"/>
        </a:p>
      </dgm:t>
    </dgm:pt>
    <dgm:pt modelId="{4D1D3DFB-A60A-47F5-9E21-AED3CAF9614A}" type="parTrans" cxnId="{6D2297A3-9B45-4B31-B1AF-1E35BC8CDB32}">
      <dgm:prSet/>
      <dgm:spPr/>
      <dgm:t>
        <a:bodyPr/>
        <a:lstStyle/>
        <a:p>
          <a:endParaRPr lang="pt-BR"/>
        </a:p>
      </dgm:t>
    </dgm:pt>
    <dgm:pt modelId="{88F8F8D3-6D87-47BF-871D-88DA6F8597A5}" type="sibTrans" cxnId="{6D2297A3-9B45-4B31-B1AF-1E35BC8CDB32}">
      <dgm:prSet/>
      <dgm:spPr/>
      <dgm:t>
        <a:bodyPr/>
        <a:lstStyle/>
        <a:p>
          <a:endParaRPr lang="pt-BR"/>
        </a:p>
      </dgm:t>
    </dgm:pt>
    <dgm:pt modelId="{824D8AF0-A13E-4EFC-B6BD-70518F88FC68}">
      <dgm:prSet phldrT="[Texto]" custT="1"/>
      <dgm:spPr/>
      <dgm:t>
        <a:bodyPr/>
        <a:lstStyle/>
        <a:p>
          <a:r>
            <a:rPr lang="pt-BR" sz="1600" smtClean="0"/>
            <a:t>4º caminho: </a:t>
          </a:r>
          <a:r>
            <a:rPr lang="pt-BR" sz="1600" b="1" smtClean="0"/>
            <a:t>meio digital</a:t>
          </a:r>
          <a:endParaRPr lang="pt-BR" sz="1600" dirty="0"/>
        </a:p>
      </dgm:t>
    </dgm:pt>
    <dgm:pt modelId="{1774093C-536D-498D-A571-75476244861E}" type="parTrans" cxnId="{2E8F67F5-BA12-4D83-ABAC-51EAF803F67A}">
      <dgm:prSet/>
      <dgm:spPr/>
      <dgm:t>
        <a:bodyPr/>
        <a:lstStyle/>
        <a:p>
          <a:endParaRPr lang="pt-BR"/>
        </a:p>
      </dgm:t>
    </dgm:pt>
    <dgm:pt modelId="{E6012D53-1D2A-4047-A8D3-FCD9F3B25D95}" type="sibTrans" cxnId="{2E8F67F5-BA12-4D83-ABAC-51EAF803F67A}">
      <dgm:prSet/>
      <dgm:spPr/>
      <dgm:t>
        <a:bodyPr/>
        <a:lstStyle/>
        <a:p>
          <a:endParaRPr lang="pt-BR"/>
        </a:p>
      </dgm:t>
    </dgm:pt>
    <dgm:pt modelId="{DDE457DE-472F-4CD9-B76D-EA6CB4BEA012}">
      <dgm:prSet phldrT="[Texto]" custT="1"/>
      <dgm:spPr/>
      <dgm:t>
        <a:bodyPr tIns="0" bIns="0" anchor="ctr" anchorCtr="0"/>
        <a:lstStyle/>
        <a:p>
          <a:pPr algn="ctr"/>
          <a:r>
            <a:rPr lang="pt-BR" sz="1500" dirty="0" smtClean="0"/>
            <a:t>Publicação e comercialização de pela internet.</a:t>
          </a:r>
          <a:endParaRPr lang="pt-BR" sz="1500" dirty="0"/>
        </a:p>
      </dgm:t>
    </dgm:pt>
    <dgm:pt modelId="{BFDAACC8-1366-4941-A3FD-DC7F3E934D3C}" type="parTrans" cxnId="{26BADE44-4063-457F-B869-34946C64D889}">
      <dgm:prSet/>
      <dgm:spPr/>
      <dgm:t>
        <a:bodyPr/>
        <a:lstStyle/>
        <a:p>
          <a:endParaRPr lang="pt-BR"/>
        </a:p>
      </dgm:t>
    </dgm:pt>
    <dgm:pt modelId="{8D2C025D-39D1-4213-BD43-42028D1FB7DB}" type="sibTrans" cxnId="{26BADE44-4063-457F-B869-34946C64D889}">
      <dgm:prSet/>
      <dgm:spPr/>
      <dgm:t>
        <a:bodyPr/>
        <a:lstStyle/>
        <a:p>
          <a:endParaRPr lang="pt-BR"/>
        </a:p>
      </dgm:t>
    </dgm:pt>
    <dgm:pt modelId="{6743A07B-897F-4C51-8FB6-E4BAF19B1893}">
      <dgm:prSet custT="1"/>
      <dgm:spPr/>
      <dgm:t>
        <a:bodyPr anchor="ctr" anchorCtr="1"/>
        <a:lstStyle/>
        <a:p>
          <a:pPr algn="ctr"/>
          <a:r>
            <a:rPr lang="pt-BR" sz="1500" dirty="0" smtClean="0"/>
            <a:t>Financiamento da produção do próprio livro, além da divulgação,  distribuição e venda final.</a:t>
          </a:r>
          <a:endParaRPr lang="pt-BR" sz="1500" dirty="0"/>
        </a:p>
      </dgm:t>
    </dgm:pt>
    <dgm:pt modelId="{615F5F02-60F4-429A-9C40-04779628B5AF}" type="parTrans" cxnId="{1715DF62-A465-4AE4-9F8F-8E558BABB6E1}">
      <dgm:prSet/>
      <dgm:spPr/>
      <dgm:t>
        <a:bodyPr/>
        <a:lstStyle/>
        <a:p>
          <a:endParaRPr lang="pt-BR"/>
        </a:p>
      </dgm:t>
    </dgm:pt>
    <dgm:pt modelId="{D8FF022F-B56F-4D0B-921C-1C8195E00A1E}" type="sibTrans" cxnId="{1715DF62-A465-4AE4-9F8F-8E558BABB6E1}">
      <dgm:prSet/>
      <dgm:spPr/>
      <dgm:t>
        <a:bodyPr/>
        <a:lstStyle/>
        <a:p>
          <a:endParaRPr lang="pt-BR"/>
        </a:p>
      </dgm:t>
    </dgm:pt>
    <dgm:pt modelId="{DCBD97BC-770A-4304-AEFD-55361F8B87BE}">
      <dgm:prSet phldrT="[Texto]" custT="1"/>
      <dgm:spPr/>
      <dgm:t>
        <a:bodyPr anchor="ctr" anchorCtr="1"/>
        <a:lstStyle/>
        <a:p>
          <a:pPr algn="ctr"/>
          <a:endParaRPr lang="pt-BR" sz="1400" dirty="0"/>
        </a:p>
      </dgm:t>
    </dgm:pt>
    <dgm:pt modelId="{2A2FC251-7E47-4D31-B668-CABAA5F33D16}" type="parTrans" cxnId="{AF037D0F-1870-42E3-89CB-B5E0E92DEF31}">
      <dgm:prSet/>
      <dgm:spPr/>
      <dgm:t>
        <a:bodyPr/>
        <a:lstStyle/>
        <a:p>
          <a:endParaRPr lang="pt-BR"/>
        </a:p>
      </dgm:t>
    </dgm:pt>
    <dgm:pt modelId="{15F1C78A-150C-4189-9A5C-E98E63150171}" type="sibTrans" cxnId="{AF037D0F-1870-42E3-89CB-B5E0E92DEF31}">
      <dgm:prSet/>
      <dgm:spPr/>
      <dgm:t>
        <a:bodyPr/>
        <a:lstStyle/>
        <a:p>
          <a:endParaRPr lang="pt-BR"/>
        </a:p>
      </dgm:t>
    </dgm:pt>
    <dgm:pt modelId="{D36F8C3D-7539-4B7F-9B0C-C50B163A7725}">
      <dgm:prSet phldrT="[Texto]" custT="1"/>
      <dgm:spPr/>
      <dgm:t>
        <a:bodyPr anchor="ctr" anchorCtr="1"/>
        <a:lstStyle/>
        <a:p>
          <a:pPr algn="ctr"/>
          <a:r>
            <a:rPr lang="pt-BR" sz="1500" dirty="0" smtClean="0"/>
            <a:t>Conflito entre o autor novo e os interesses empresariais.</a:t>
          </a:r>
          <a:endParaRPr lang="pt-BR" sz="1500" dirty="0"/>
        </a:p>
      </dgm:t>
    </dgm:pt>
    <dgm:pt modelId="{063083EB-979D-4BE4-9ADE-48800A165664}" type="parTrans" cxnId="{8B7D14B2-57AE-4A4E-A3DB-DBF1CE099B8E}">
      <dgm:prSet/>
      <dgm:spPr/>
      <dgm:t>
        <a:bodyPr/>
        <a:lstStyle/>
        <a:p>
          <a:endParaRPr lang="pt-BR"/>
        </a:p>
      </dgm:t>
    </dgm:pt>
    <dgm:pt modelId="{CE3D96FD-3E69-41DA-9667-F4E4ECC7106F}" type="sibTrans" cxnId="{8B7D14B2-57AE-4A4E-A3DB-DBF1CE099B8E}">
      <dgm:prSet/>
      <dgm:spPr/>
      <dgm:t>
        <a:bodyPr/>
        <a:lstStyle/>
        <a:p>
          <a:endParaRPr lang="pt-BR"/>
        </a:p>
      </dgm:t>
    </dgm:pt>
    <dgm:pt modelId="{29EC8A5C-8C89-4E1F-9DCC-CDAC401A60AC}">
      <dgm:prSet custT="1"/>
      <dgm:spPr/>
      <dgm:t>
        <a:bodyPr anchor="ctr" anchorCtr="1"/>
        <a:lstStyle/>
        <a:p>
          <a:pPr algn="ctr"/>
          <a:endParaRPr lang="pt-BR" sz="1400" dirty="0"/>
        </a:p>
      </dgm:t>
    </dgm:pt>
    <dgm:pt modelId="{437A9CB2-629B-4E9B-8368-1F8926D3BF4B}" type="parTrans" cxnId="{4C3E50D9-3E0E-47F6-8952-5EB0D0F02D8C}">
      <dgm:prSet/>
      <dgm:spPr/>
      <dgm:t>
        <a:bodyPr/>
        <a:lstStyle/>
        <a:p>
          <a:endParaRPr lang="pt-BR"/>
        </a:p>
      </dgm:t>
    </dgm:pt>
    <dgm:pt modelId="{583E1B68-328E-42E2-96E3-774422386A0D}" type="sibTrans" cxnId="{4C3E50D9-3E0E-47F6-8952-5EB0D0F02D8C}">
      <dgm:prSet/>
      <dgm:spPr/>
      <dgm:t>
        <a:bodyPr/>
        <a:lstStyle/>
        <a:p>
          <a:endParaRPr lang="pt-BR"/>
        </a:p>
      </dgm:t>
    </dgm:pt>
    <dgm:pt modelId="{BECDA50F-09CB-4837-AB76-5CB0536CEE94}" type="pres">
      <dgm:prSet presAssocID="{8126426F-DC21-4125-9764-4D0D30EE9EDC}" presName="cycleMatrixDiagram" presStyleCnt="0">
        <dgm:presLayoutVars>
          <dgm:chMax val="1"/>
          <dgm:dir/>
          <dgm:animLvl val="lvl"/>
          <dgm:resizeHandles val="exact"/>
        </dgm:presLayoutVars>
      </dgm:prSet>
      <dgm:spPr/>
      <dgm:t>
        <a:bodyPr/>
        <a:lstStyle/>
        <a:p>
          <a:endParaRPr lang="pt-BR"/>
        </a:p>
      </dgm:t>
    </dgm:pt>
    <dgm:pt modelId="{D7E6065F-F775-41A5-870E-C5A51DD779C3}" type="pres">
      <dgm:prSet presAssocID="{8126426F-DC21-4125-9764-4D0D30EE9EDC}" presName="children" presStyleCnt="0"/>
      <dgm:spPr/>
      <dgm:t>
        <a:bodyPr/>
        <a:lstStyle/>
        <a:p>
          <a:endParaRPr lang="pt-BR"/>
        </a:p>
      </dgm:t>
    </dgm:pt>
    <dgm:pt modelId="{783E18B9-A796-44B2-86C7-25BD9A504DC1}" type="pres">
      <dgm:prSet presAssocID="{8126426F-DC21-4125-9764-4D0D30EE9EDC}" presName="child1group" presStyleCnt="0"/>
      <dgm:spPr/>
      <dgm:t>
        <a:bodyPr/>
        <a:lstStyle/>
        <a:p>
          <a:endParaRPr lang="pt-BR"/>
        </a:p>
      </dgm:t>
    </dgm:pt>
    <dgm:pt modelId="{935FB175-1276-483E-9E2C-050C02F0B806}" type="pres">
      <dgm:prSet presAssocID="{8126426F-DC21-4125-9764-4D0D30EE9EDC}" presName="child1" presStyleLbl="bgAcc1" presStyleIdx="0" presStyleCnt="4" custScaleX="100030" custScaleY="105568"/>
      <dgm:spPr/>
      <dgm:t>
        <a:bodyPr/>
        <a:lstStyle/>
        <a:p>
          <a:endParaRPr lang="pt-BR"/>
        </a:p>
      </dgm:t>
    </dgm:pt>
    <dgm:pt modelId="{F4972290-F61E-443B-8CBD-120234AA3661}" type="pres">
      <dgm:prSet presAssocID="{8126426F-DC21-4125-9764-4D0D30EE9EDC}" presName="child1Text" presStyleLbl="bgAcc1" presStyleIdx="0" presStyleCnt="4">
        <dgm:presLayoutVars>
          <dgm:bulletEnabled val="1"/>
        </dgm:presLayoutVars>
      </dgm:prSet>
      <dgm:spPr/>
      <dgm:t>
        <a:bodyPr/>
        <a:lstStyle/>
        <a:p>
          <a:endParaRPr lang="pt-BR"/>
        </a:p>
      </dgm:t>
    </dgm:pt>
    <dgm:pt modelId="{640F3F98-9CB6-44D5-AD9A-27FDAB203974}" type="pres">
      <dgm:prSet presAssocID="{8126426F-DC21-4125-9764-4D0D30EE9EDC}" presName="child2group" presStyleCnt="0"/>
      <dgm:spPr/>
      <dgm:t>
        <a:bodyPr/>
        <a:lstStyle/>
        <a:p>
          <a:endParaRPr lang="pt-BR"/>
        </a:p>
      </dgm:t>
    </dgm:pt>
    <dgm:pt modelId="{AFB0015F-9F51-4B76-8AED-096469C02C59}" type="pres">
      <dgm:prSet presAssocID="{8126426F-DC21-4125-9764-4D0D30EE9EDC}" presName="child2" presStyleLbl="bgAcc1" presStyleIdx="1" presStyleCnt="4" custScaleX="134061" custScaleY="112619" custLinFactNeighborX="9792" custLinFactNeighborY="3918"/>
      <dgm:spPr/>
      <dgm:t>
        <a:bodyPr/>
        <a:lstStyle/>
        <a:p>
          <a:endParaRPr lang="pt-BR"/>
        </a:p>
      </dgm:t>
    </dgm:pt>
    <dgm:pt modelId="{D5E516B8-F1C1-47AF-8EA2-E7FF848040CB}" type="pres">
      <dgm:prSet presAssocID="{8126426F-DC21-4125-9764-4D0D30EE9EDC}" presName="child2Text" presStyleLbl="bgAcc1" presStyleIdx="1" presStyleCnt="4">
        <dgm:presLayoutVars>
          <dgm:bulletEnabled val="1"/>
        </dgm:presLayoutVars>
      </dgm:prSet>
      <dgm:spPr/>
      <dgm:t>
        <a:bodyPr/>
        <a:lstStyle/>
        <a:p>
          <a:endParaRPr lang="pt-BR"/>
        </a:p>
      </dgm:t>
    </dgm:pt>
    <dgm:pt modelId="{69544B23-8D89-4C20-99DA-1C7E8D85902D}" type="pres">
      <dgm:prSet presAssocID="{8126426F-DC21-4125-9764-4D0D30EE9EDC}" presName="child3group" presStyleCnt="0"/>
      <dgm:spPr/>
      <dgm:t>
        <a:bodyPr/>
        <a:lstStyle/>
        <a:p>
          <a:endParaRPr lang="pt-BR"/>
        </a:p>
      </dgm:t>
    </dgm:pt>
    <dgm:pt modelId="{BEF378C1-18D6-4BAD-AD96-8DB6ED1ACA57}" type="pres">
      <dgm:prSet presAssocID="{8126426F-DC21-4125-9764-4D0D30EE9EDC}" presName="child3" presStyleLbl="bgAcc1" presStyleIdx="2" presStyleCnt="4" custScaleX="141602" custScaleY="113896" custLinFactNeighborX="9037"/>
      <dgm:spPr/>
      <dgm:t>
        <a:bodyPr/>
        <a:lstStyle/>
        <a:p>
          <a:endParaRPr lang="pt-BR"/>
        </a:p>
      </dgm:t>
    </dgm:pt>
    <dgm:pt modelId="{47E4470D-1D6B-42F6-81DF-87D6E92FAF61}" type="pres">
      <dgm:prSet presAssocID="{8126426F-DC21-4125-9764-4D0D30EE9EDC}" presName="child3Text" presStyleLbl="bgAcc1" presStyleIdx="2" presStyleCnt="4">
        <dgm:presLayoutVars>
          <dgm:bulletEnabled val="1"/>
        </dgm:presLayoutVars>
      </dgm:prSet>
      <dgm:spPr/>
      <dgm:t>
        <a:bodyPr/>
        <a:lstStyle/>
        <a:p>
          <a:endParaRPr lang="pt-BR"/>
        </a:p>
      </dgm:t>
    </dgm:pt>
    <dgm:pt modelId="{A6D4A33D-8F1A-48C9-BC6F-06D878A1BF79}" type="pres">
      <dgm:prSet presAssocID="{8126426F-DC21-4125-9764-4D0D30EE9EDC}" presName="child4group" presStyleCnt="0"/>
      <dgm:spPr/>
      <dgm:t>
        <a:bodyPr/>
        <a:lstStyle/>
        <a:p>
          <a:endParaRPr lang="pt-BR"/>
        </a:p>
      </dgm:t>
    </dgm:pt>
    <dgm:pt modelId="{75600EEE-B62F-4CBE-93D1-F8110EF16F4C}" type="pres">
      <dgm:prSet presAssocID="{8126426F-DC21-4125-9764-4D0D30EE9EDC}" presName="child4" presStyleLbl="bgAcc1" presStyleIdx="3" presStyleCnt="4" custScaleX="103112" custScaleY="117025"/>
      <dgm:spPr/>
      <dgm:t>
        <a:bodyPr/>
        <a:lstStyle/>
        <a:p>
          <a:endParaRPr lang="pt-BR"/>
        </a:p>
      </dgm:t>
    </dgm:pt>
    <dgm:pt modelId="{AA5127B7-7C00-45E8-83A0-781FB4788DE6}" type="pres">
      <dgm:prSet presAssocID="{8126426F-DC21-4125-9764-4D0D30EE9EDC}" presName="child4Text" presStyleLbl="bgAcc1" presStyleIdx="3" presStyleCnt="4">
        <dgm:presLayoutVars>
          <dgm:bulletEnabled val="1"/>
        </dgm:presLayoutVars>
      </dgm:prSet>
      <dgm:spPr/>
      <dgm:t>
        <a:bodyPr/>
        <a:lstStyle/>
        <a:p>
          <a:endParaRPr lang="pt-BR"/>
        </a:p>
      </dgm:t>
    </dgm:pt>
    <dgm:pt modelId="{ACD011E0-58D2-4C1C-B83C-4EB523E4C76A}" type="pres">
      <dgm:prSet presAssocID="{8126426F-DC21-4125-9764-4D0D30EE9EDC}" presName="childPlaceholder" presStyleCnt="0"/>
      <dgm:spPr/>
      <dgm:t>
        <a:bodyPr/>
        <a:lstStyle/>
        <a:p>
          <a:endParaRPr lang="pt-BR"/>
        </a:p>
      </dgm:t>
    </dgm:pt>
    <dgm:pt modelId="{BB05FAC5-EBE4-404F-A7F7-0B8295BEF170}" type="pres">
      <dgm:prSet presAssocID="{8126426F-DC21-4125-9764-4D0D30EE9EDC}" presName="circle" presStyleCnt="0"/>
      <dgm:spPr/>
      <dgm:t>
        <a:bodyPr/>
        <a:lstStyle/>
        <a:p>
          <a:endParaRPr lang="pt-BR"/>
        </a:p>
      </dgm:t>
    </dgm:pt>
    <dgm:pt modelId="{1923FB44-E11F-4A80-86B4-B8EC6F23C7E1}" type="pres">
      <dgm:prSet presAssocID="{8126426F-DC21-4125-9764-4D0D30EE9EDC}" presName="quadrant1" presStyleLbl="node1" presStyleIdx="0" presStyleCnt="4" custScaleX="96818" custScaleY="86536" custLinFactNeighborX="3135" custLinFactNeighborY="9396">
        <dgm:presLayoutVars>
          <dgm:chMax val="1"/>
          <dgm:bulletEnabled val="1"/>
        </dgm:presLayoutVars>
      </dgm:prSet>
      <dgm:spPr/>
      <dgm:t>
        <a:bodyPr/>
        <a:lstStyle/>
        <a:p>
          <a:endParaRPr lang="pt-BR"/>
        </a:p>
      </dgm:t>
    </dgm:pt>
    <dgm:pt modelId="{12688CF1-0681-48CE-9F5B-A854D5180377}" type="pres">
      <dgm:prSet presAssocID="{8126426F-DC21-4125-9764-4D0D30EE9EDC}" presName="quadrant2" presStyleLbl="node1" presStyleIdx="1" presStyleCnt="4" custScaleX="96068" custScaleY="84944" custLinFactNeighborX="-2760" custLinFactNeighborY="9396">
        <dgm:presLayoutVars>
          <dgm:chMax val="1"/>
          <dgm:bulletEnabled val="1"/>
        </dgm:presLayoutVars>
      </dgm:prSet>
      <dgm:spPr/>
      <dgm:t>
        <a:bodyPr/>
        <a:lstStyle/>
        <a:p>
          <a:endParaRPr lang="pt-BR"/>
        </a:p>
      </dgm:t>
    </dgm:pt>
    <dgm:pt modelId="{52F4F68D-3E98-4BE8-A7AD-F29F8A9D6CD7}" type="pres">
      <dgm:prSet presAssocID="{8126426F-DC21-4125-9764-4D0D30EE9EDC}" presName="quadrant3" presStyleLbl="node1" presStyleIdx="2" presStyleCnt="4" custScaleX="93000" custScaleY="83833" custLinFactNeighborX="-1226" custLinFactNeighborY="-5791">
        <dgm:presLayoutVars>
          <dgm:chMax val="1"/>
          <dgm:bulletEnabled val="1"/>
        </dgm:presLayoutVars>
      </dgm:prSet>
      <dgm:spPr/>
      <dgm:t>
        <a:bodyPr/>
        <a:lstStyle/>
        <a:p>
          <a:endParaRPr lang="pt-BR"/>
        </a:p>
      </dgm:t>
    </dgm:pt>
    <dgm:pt modelId="{1A7435BA-EA5D-4FB3-8106-1847CC368D36}" type="pres">
      <dgm:prSet presAssocID="{8126426F-DC21-4125-9764-4D0D30EE9EDC}" presName="quadrant4" presStyleLbl="node1" presStyleIdx="3" presStyleCnt="4" custScaleX="95538" custScaleY="83833" custLinFactNeighborX="2495" custLinFactNeighborY="-5791">
        <dgm:presLayoutVars>
          <dgm:chMax val="1"/>
          <dgm:bulletEnabled val="1"/>
        </dgm:presLayoutVars>
      </dgm:prSet>
      <dgm:spPr/>
      <dgm:t>
        <a:bodyPr/>
        <a:lstStyle/>
        <a:p>
          <a:endParaRPr lang="pt-BR"/>
        </a:p>
      </dgm:t>
    </dgm:pt>
    <dgm:pt modelId="{891885EF-C47E-4A0E-A91A-40B2F5B4C114}" type="pres">
      <dgm:prSet presAssocID="{8126426F-DC21-4125-9764-4D0D30EE9EDC}" presName="quadrantPlaceholder" presStyleCnt="0"/>
      <dgm:spPr/>
      <dgm:t>
        <a:bodyPr/>
        <a:lstStyle/>
        <a:p>
          <a:endParaRPr lang="pt-BR"/>
        </a:p>
      </dgm:t>
    </dgm:pt>
    <dgm:pt modelId="{172376A9-F623-490A-8EB8-2B93D83FFC50}" type="pres">
      <dgm:prSet presAssocID="{8126426F-DC21-4125-9764-4D0D30EE9EDC}" presName="center1" presStyleLbl="fgShp" presStyleIdx="0" presStyleCnt="2"/>
      <dgm:spPr/>
      <dgm:t>
        <a:bodyPr/>
        <a:lstStyle/>
        <a:p>
          <a:endParaRPr lang="pt-BR"/>
        </a:p>
      </dgm:t>
    </dgm:pt>
    <dgm:pt modelId="{62D25ED6-935A-4C39-B6A7-28DD227C8B28}" type="pres">
      <dgm:prSet presAssocID="{8126426F-DC21-4125-9764-4D0D30EE9EDC}" presName="center2" presStyleLbl="fgShp" presStyleIdx="1" presStyleCnt="2"/>
      <dgm:spPr/>
      <dgm:t>
        <a:bodyPr/>
        <a:lstStyle/>
        <a:p>
          <a:endParaRPr lang="pt-BR"/>
        </a:p>
      </dgm:t>
    </dgm:pt>
  </dgm:ptLst>
  <dgm:cxnLst>
    <dgm:cxn modelId="{321E1BA5-0125-4E85-B7C5-79B5A7352AAE}" type="presOf" srcId="{B10839B6-D1BE-461A-9354-652428CEE414}" destId="{1923FB44-E11F-4A80-86B4-B8EC6F23C7E1}" srcOrd="0" destOrd="0" presId="urn:microsoft.com/office/officeart/2005/8/layout/cycle4#1"/>
    <dgm:cxn modelId="{FEC221EA-0AA7-49CA-B04E-03D4A069D763}" type="presOf" srcId="{6743A07B-897F-4C51-8FB6-E4BAF19B1893}" destId="{D5E516B8-F1C1-47AF-8EA2-E7FF848040CB}" srcOrd="1" destOrd="2" presId="urn:microsoft.com/office/officeart/2005/8/layout/cycle4#1"/>
    <dgm:cxn modelId="{6D2297A3-9B45-4B31-B1AF-1E35BC8CDB32}" srcId="{C450C50C-48DE-446B-BAB7-AAAEB93201D6}" destId="{F1A1D85B-821D-4F6B-AAAA-BD675A05B38F}" srcOrd="0" destOrd="0" parTransId="{4D1D3DFB-A60A-47F5-9E21-AED3CAF9614A}" sibTransId="{88F8F8D3-6D87-47BF-871D-88DA6F8597A5}"/>
    <dgm:cxn modelId="{ECA7A5EB-5BC1-4CCC-B666-44FEECFACEB1}" srcId="{8126426F-DC21-4125-9764-4D0D30EE9EDC}" destId="{C450C50C-48DE-446B-BAB7-AAAEB93201D6}" srcOrd="2" destOrd="0" parTransId="{179A87D5-76AF-408F-86A3-D5B44ADCB9E0}" sibTransId="{8B37954A-BBC5-41DA-9E3A-753970960925}"/>
    <dgm:cxn modelId="{A39D77A1-3D88-4BFD-BECF-9E9D3446BE47}" type="presOf" srcId="{DCBD97BC-770A-4304-AEFD-55361F8B87BE}" destId="{935FB175-1276-483E-9E2C-050C02F0B806}" srcOrd="0" destOrd="0" presId="urn:microsoft.com/office/officeart/2005/8/layout/cycle4#1"/>
    <dgm:cxn modelId="{B3A5DCA5-3AC4-4B30-A537-D369223AC8BB}" type="presOf" srcId="{DDE457DE-472F-4CD9-B76D-EA6CB4BEA012}" destId="{AA5127B7-7C00-45E8-83A0-781FB4788DE6}" srcOrd="1" destOrd="0" presId="urn:microsoft.com/office/officeart/2005/8/layout/cycle4#1"/>
    <dgm:cxn modelId="{4C3E50D9-3E0E-47F6-8952-5EB0D0F02D8C}" srcId="{AB890380-514B-4E4B-950A-47CA1999D665}" destId="{29EC8A5C-8C89-4E1F-9DCC-CDAC401A60AC}" srcOrd="1" destOrd="0" parTransId="{437A9CB2-629B-4E9B-8368-1F8926D3BF4B}" sibTransId="{583E1B68-328E-42E2-96E3-774422386A0D}"/>
    <dgm:cxn modelId="{D354BC6C-D66D-46F4-BAED-3512E6C88375}" type="presOf" srcId="{F1A1D85B-821D-4F6B-AAAA-BD675A05B38F}" destId="{BEF378C1-18D6-4BAD-AD96-8DB6ED1ACA57}" srcOrd="0" destOrd="0" presId="urn:microsoft.com/office/officeart/2005/8/layout/cycle4#1"/>
    <dgm:cxn modelId="{3877A000-2E12-438F-9A7D-EC53C00913FE}" type="presOf" srcId="{8126426F-DC21-4125-9764-4D0D30EE9EDC}" destId="{BECDA50F-09CB-4837-AB76-5CB0536CEE94}" srcOrd="0" destOrd="0" presId="urn:microsoft.com/office/officeart/2005/8/layout/cycle4#1"/>
    <dgm:cxn modelId="{691C1801-7D64-49CE-92C2-59196C029CCC}" type="presOf" srcId="{6743A07B-897F-4C51-8FB6-E4BAF19B1893}" destId="{AFB0015F-9F51-4B76-8AED-096469C02C59}" srcOrd="0" destOrd="2" presId="urn:microsoft.com/office/officeart/2005/8/layout/cycle4#1"/>
    <dgm:cxn modelId="{1715DF62-A465-4AE4-9F8F-8E558BABB6E1}" srcId="{AB890380-514B-4E4B-950A-47CA1999D665}" destId="{6743A07B-897F-4C51-8FB6-E4BAF19B1893}" srcOrd="2" destOrd="0" parTransId="{615F5F02-60F4-429A-9C40-04779628B5AF}" sibTransId="{D8FF022F-B56F-4D0B-921C-1C8195E00A1E}"/>
    <dgm:cxn modelId="{612EA4C1-9D6C-41F2-9227-83538CCAA7A5}" srcId="{8126426F-DC21-4125-9764-4D0D30EE9EDC}" destId="{B10839B6-D1BE-461A-9354-652428CEE414}" srcOrd="0" destOrd="0" parTransId="{BE645AF9-A352-4052-89FD-4941CD415460}" sibTransId="{39C7EB23-B8F0-4848-99EC-4FD5E21D0641}"/>
    <dgm:cxn modelId="{89929AAF-62DD-43D1-99A5-246B0B3398CB}" type="presOf" srcId="{F1A1D85B-821D-4F6B-AAAA-BD675A05B38F}" destId="{47E4470D-1D6B-42F6-81DF-87D6E92FAF61}" srcOrd="1" destOrd="0" presId="urn:microsoft.com/office/officeart/2005/8/layout/cycle4#1"/>
    <dgm:cxn modelId="{1D379091-AC75-4747-8A27-D556FCC5F41B}" type="presOf" srcId="{C450C50C-48DE-446B-BAB7-AAAEB93201D6}" destId="{52F4F68D-3E98-4BE8-A7AD-F29F8A9D6CD7}" srcOrd="0" destOrd="0" presId="urn:microsoft.com/office/officeart/2005/8/layout/cycle4#1"/>
    <dgm:cxn modelId="{0E06291C-3980-48B2-92AF-E5D1AE2FF461}" srcId="{AB890380-514B-4E4B-950A-47CA1999D665}" destId="{369EE91B-02F4-43D1-91FC-D2779E47DA78}" srcOrd="0" destOrd="0" parTransId="{291060F1-809C-487C-B36B-80A884132FDD}" sibTransId="{05055145-DB6B-42B5-BFEF-D679BCA44B35}"/>
    <dgm:cxn modelId="{2D9AADB1-DF81-4D47-A357-F60625BB5AB2}" type="presOf" srcId="{D36F8C3D-7539-4B7F-9B0C-C50B163A7725}" destId="{F4972290-F61E-443B-8CBD-120234AA3661}" srcOrd="1" destOrd="1" presId="urn:microsoft.com/office/officeart/2005/8/layout/cycle4#1"/>
    <dgm:cxn modelId="{248A5051-66CE-4200-8D2C-E666BD1B4C48}" type="presOf" srcId="{824D8AF0-A13E-4EFC-B6BD-70518F88FC68}" destId="{1A7435BA-EA5D-4FB3-8106-1847CC368D36}" srcOrd="0" destOrd="0" presId="urn:microsoft.com/office/officeart/2005/8/layout/cycle4#1"/>
    <dgm:cxn modelId="{84E87D71-308A-4EFE-B15A-574E6FB117E4}" type="presOf" srcId="{29EC8A5C-8C89-4E1F-9DCC-CDAC401A60AC}" destId="{AFB0015F-9F51-4B76-8AED-096469C02C59}" srcOrd="0" destOrd="1" presId="urn:microsoft.com/office/officeart/2005/8/layout/cycle4#1"/>
    <dgm:cxn modelId="{B2E2E190-DC6F-4B24-9C53-CA1ACA7DE0F4}" type="presOf" srcId="{D36F8C3D-7539-4B7F-9B0C-C50B163A7725}" destId="{935FB175-1276-483E-9E2C-050C02F0B806}" srcOrd="0" destOrd="1" presId="urn:microsoft.com/office/officeart/2005/8/layout/cycle4#1"/>
    <dgm:cxn modelId="{5F0F888B-2EB8-40A5-8CB0-9691CFD151F5}" srcId="{8126426F-DC21-4125-9764-4D0D30EE9EDC}" destId="{AB890380-514B-4E4B-950A-47CA1999D665}" srcOrd="1" destOrd="0" parTransId="{90E7BB09-31F7-4AC4-ADA6-D1404E6CB65C}" sibTransId="{9F976756-832D-403F-98C8-3CFE60D13F0A}"/>
    <dgm:cxn modelId="{EA52A923-BC7D-4DB9-8488-6DE6DEC3FDB3}" type="presOf" srcId="{DDE457DE-472F-4CD9-B76D-EA6CB4BEA012}" destId="{75600EEE-B62F-4CBE-93D1-F8110EF16F4C}" srcOrd="0" destOrd="0" presId="urn:microsoft.com/office/officeart/2005/8/layout/cycle4#1"/>
    <dgm:cxn modelId="{F3AA72C3-EE72-49AE-A042-083F4D831AE1}" type="presOf" srcId="{AB890380-514B-4E4B-950A-47CA1999D665}" destId="{12688CF1-0681-48CE-9F5B-A854D5180377}" srcOrd="0" destOrd="0" presId="urn:microsoft.com/office/officeart/2005/8/layout/cycle4#1"/>
    <dgm:cxn modelId="{C3CC8D81-5C60-49ED-9BBD-30C59EA5137C}" type="presOf" srcId="{DCBD97BC-770A-4304-AEFD-55361F8B87BE}" destId="{F4972290-F61E-443B-8CBD-120234AA3661}" srcOrd="1" destOrd="0" presId="urn:microsoft.com/office/officeart/2005/8/layout/cycle4#1"/>
    <dgm:cxn modelId="{1773620B-705A-4B92-B22B-8C0D405C3A4B}" type="presOf" srcId="{369EE91B-02F4-43D1-91FC-D2779E47DA78}" destId="{D5E516B8-F1C1-47AF-8EA2-E7FF848040CB}" srcOrd="1" destOrd="0" presId="urn:microsoft.com/office/officeart/2005/8/layout/cycle4#1"/>
    <dgm:cxn modelId="{8B7D14B2-57AE-4A4E-A3DB-DBF1CE099B8E}" srcId="{B10839B6-D1BE-461A-9354-652428CEE414}" destId="{D36F8C3D-7539-4B7F-9B0C-C50B163A7725}" srcOrd="1" destOrd="0" parTransId="{063083EB-979D-4BE4-9ADE-48800A165664}" sibTransId="{CE3D96FD-3E69-41DA-9667-F4E4ECC7106F}"/>
    <dgm:cxn modelId="{AF037D0F-1870-42E3-89CB-B5E0E92DEF31}" srcId="{B10839B6-D1BE-461A-9354-652428CEE414}" destId="{DCBD97BC-770A-4304-AEFD-55361F8B87BE}" srcOrd="0" destOrd="0" parTransId="{2A2FC251-7E47-4D31-B668-CABAA5F33D16}" sibTransId="{15F1C78A-150C-4189-9A5C-E98E63150171}"/>
    <dgm:cxn modelId="{2E8F67F5-BA12-4D83-ABAC-51EAF803F67A}" srcId="{8126426F-DC21-4125-9764-4D0D30EE9EDC}" destId="{824D8AF0-A13E-4EFC-B6BD-70518F88FC68}" srcOrd="3" destOrd="0" parTransId="{1774093C-536D-498D-A571-75476244861E}" sibTransId="{E6012D53-1D2A-4047-A8D3-FCD9F3B25D95}"/>
    <dgm:cxn modelId="{7B2F44FB-A909-4841-8C97-D73D9C652C7E}" type="presOf" srcId="{29EC8A5C-8C89-4E1F-9DCC-CDAC401A60AC}" destId="{D5E516B8-F1C1-47AF-8EA2-E7FF848040CB}" srcOrd="1" destOrd="1" presId="urn:microsoft.com/office/officeart/2005/8/layout/cycle4#1"/>
    <dgm:cxn modelId="{26BADE44-4063-457F-B869-34946C64D889}" srcId="{824D8AF0-A13E-4EFC-B6BD-70518F88FC68}" destId="{DDE457DE-472F-4CD9-B76D-EA6CB4BEA012}" srcOrd="0" destOrd="0" parTransId="{BFDAACC8-1366-4941-A3FD-DC7F3E934D3C}" sibTransId="{8D2C025D-39D1-4213-BD43-42028D1FB7DB}"/>
    <dgm:cxn modelId="{745A0F71-80B1-4C0B-8F34-4A6C3057BB3F}" type="presOf" srcId="{369EE91B-02F4-43D1-91FC-D2779E47DA78}" destId="{AFB0015F-9F51-4B76-8AED-096469C02C59}" srcOrd="0" destOrd="0" presId="urn:microsoft.com/office/officeart/2005/8/layout/cycle4#1"/>
    <dgm:cxn modelId="{07DCA406-AF29-4866-8800-A9EE32CF8E3A}" type="presParOf" srcId="{BECDA50F-09CB-4837-AB76-5CB0536CEE94}" destId="{D7E6065F-F775-41A5-870E-C5A51DD779C3}" srcOrd="0" destOrd="0" presId="urn:microsoft.com/office/officeart/2005/8/layout/cycle4#1"/>
    <dgm:cxn modelId="{CCC3A603-2AE8-4A26-9DCC-FA3770CD2DD5}" type="presParOf" srcId="{D7E6065F-F775-41A5-870E-C5A51DD779C3}" destId="{783E18B9-A796-44B2-86C7-25BD9A504DC1}" srcOrd="0" destOrd="0" presId="urn:microsoft.com/office/officeart/2005/8/layout/cycle4#1"/>
    <dgm:cxn modelId="{3EE02D38-FF83-4BE8-897B-E32CF854E0B2}" type="presParOf" srcId="{783E18B9-A796-44B2-86C7-25BD9A504DC1}" destId="{935FB175-1276-483E-9E2C-050C02F0B806}" srcOrd="0" destOrd="0" presId="urn:microsoft.com/office/officeart/2005/8/layout/cycle4#1"/>
    <dgm:cxn modelId="{59769121-13CB-4A49-A6A9-724B6825A812}" type="presParOf" srcId="{783E18B9-A796-44B2-86C7-25BD9A504DC1}" destId="{F4972290-F61E-443B-8CBD-120234AA3661}" srcOrd="1" destOrd="0" presId="urn:microsoft.com/office/officeart/2005/8/layout/cycle4#1"/>
    <dgm:cxn modelId="{FC5A04BE-E7ED-490C-96F3-6DE0644B8AC5}" type="presParOf" srcId="{D7E6065F-F775-41A5-870E-C5A51DD779C3}" destId="{640F3F98-9CB6-44D5-AD9A-27FDAB203974}" srcOrd="1" destOrd="0" presId="urn:microsoft.com/office/officeart/2005/8/layout/cycle4#1"/>
    <dgm:cxn modelId="{93A74B64-73FB-4E82-BBBC-179A954201F5}" type="presParOf" srcId="{640F3F98-9CB6-44D5-AD9A-27FDAB203974}" destId="{AFB0015F-9F51-4B76-8AED-096469C02C59}" srcOrd="0" destOrd="0" presId="urn:microsoft.com/office/officeart/2005/8/layout/cycle4#1"/>
    <dgm:cxn modelId="{6AAF56ED-BBC6-450B-9B39-92AB63E60FDB}" type="presParOf" srcId="{640F3F98-9CB6-44D5-AD9A-27FDAB203974}" destId="{D5E516B8-F1C1-47AF-8EA2-E7FF848040CB}" srcOrd="1" destOrd="0" presId="urn:microsoft.com/office/officeart/2005/8/layout/cycle4#1"/>
    <dgm:cxn modelId="{D2171C5C-A142-4645-A761-E963F70B2544}" type="presParOf" srcId="{D7E6065F-F775-41A5-870E-C5A51DD779C3}" destId="{69544B23-8D89-4C20-99DA-1C7E8D85902D}" srcOrd="2" destOrd="0" presId="urn:microsoft.com/office/officeart/2005/8/layout/cycle4#1"/>
    <dgm:cxn modelId="{E0CBBF03-E37D-461F-954E-19C553732AC8}" type="presParOf" srcId="{69544B23-8D89-4C20-99DA-1C7E8D85902D}" destId="{BEF378C1-18D6-4BAD-AD96-8DB6ED1ACA57}" srcOrd="0" destOrd="0" presId="urn:microsoft.com/office/officeart/2005/8/layout/cycle4#1"/>
    <dgm:cxn modelId="{922A2AEF-353E-4A98-AE23-8EDD3D2D609E}" type="presParOf" srcId="{69544B23-8D89-4C20-99DA-1C7E8D85902D}" destId="{47E4470D-1D6B-42F6-81DF-87D6E92FAF61}" srcOrd="1" destOrd="0" presId="urn:microsoft.com/office/officeart/2005/8/layout/cycle4#1"/>
    <dgm:cxn modelId="{B89D274A-58FA-4B22-A0BA-D5B4475BAF38}" type="presParOf" srcId="{D7E6065F-F775-41A5-870E-C5A51DD779C3}" destId="{A6D4A33D-8F1A-48C9-BC6F-06D878A1BF79}" srcOrd="3" destOrd="0" presId="urn:microsoft.com/office/officeart/2005/8/layout/cycle4#1"/>
    <dgm:cxn modelId="{1E0E5398-42A2-4A6E-A1F1-6937328012FF}" type="presParOf" srcId="{A6D4A33D-8F1A-48C9-BC6F-06D878A1BF79}" destId="{75600EEE-B62F-4CBE-93D1-F8110EF16F4C}" srcOrd="0" destOrd="0" presId="urn:microsoft.com/office/officeart/2005/8/layout/cycle4#1"/>
    <dgm:cxn modelId="{CE6AAB4C-C450-4408-BD56-4B0DD75F9CC2}" type="presParOf" srcId="{A6D4A33D-8F1A-48C9-BC6F-06D878A1BF79}" destId="{AA5127B7-7C00-45E8-83A0-781FB4788DE6}" srcOrd="1" destOrd="0" presId="urn:microsoft.com/office/officeart/2005/8/layout/cycle4#1"/>
    <dgm:cxn modelId="{8D6D45B7-E75B-4E9D-BEEE-AE84142AC2CE}" type="presParOf" srcId="{D7E6065F-F775-41A5-870E-C5A51DD779C3}" destId="{ACD011E0-58D2-4C1C-B83C-4EB523E4C76A}" srcOrd="4" destOrd="0" presId="urn:microsoft.com/office/officeart/2005/8/layout/cycle4#1"/>
    <dgm:cxn modelId="{F881C75F-A002-4EA0-B30E-1C45821291FE}" type="presParOf" srcId="{BECDA50F-09CB-4837-AB76-5CB0536CEE94}" destId="{BB05FAC5-EBE4-404F-A7F7-0B8295BEF170}" srcOrd="1" destOrd="0" presId="urn:microsoft.com/office/officeart/2005/8/layout/cycle4#1"/>
    <dgm:cxn modelId="{110EEA69-20B5-40BD-816F-A010DD3FA89E}" type="presParOf" srcId="{BB05FAC5-EBE4-404F-A7F7-0B8295BEF170}" destId="{1923FB44-E11F-4A80-86B4-B8EC6F23C7E1}" srcOrd="0" destOrd="0" presId="urn:microsoft.com/office/officeart/2005/8/layout/cycle4#1"/>
    <dgm:cxn modelId="{AF70D272-E4F3-47BB-9946-D0ACB5346F12}" type="presParOf" srcId="{BB05FAC5-EBE4-404F-A7F7-0B8295BEF170}" destId="{12688CF1-0681-48CE-9F5B-A854D5180377}" srcOrd="1" destOrd="0" presId="urn:microsoft.com/office/officeart/2005/8/layout/cycle4#1"/>
    <dgm:cxn modelId="{82E83609-56F1-48E4-8C3A-E4B3D0F4B26D}" type="presParOf" srcId="{BB05FAC5-EBE4-404F-A7F7-0B8295BEF170}" destId="{52F4F68D-3E98-4BE8-A7AD-F29F8A9D6CD7}" srcOrd="2" destOrd="0" presId="urn:microsoft.com/office/officeart/2005/8/layout/cycle4#1"/>
    <dgm:cxn modelId="{12C89551-D1F4-4EB8-8B02-66756E306314}" type="presParOf" srcId="{BB05FAC5-EBE4-404F-A7F7-0B8295BEF170}" destId="{1A7435BA-EA5D-4FB3-8106-1847CC368D36}" srcOrd="3" destOrd="0" presId="urn:microsoft.com/office/officeart/2005/8/layout/cycle4#1"/>
    <dgm:cxn modelId="{69B1B4AF-B9B9-40BC-9D1D-F68D20BDAE3F}" type="presParOf" srcId="{BB05FAC5-EBE4-404F-A7F7-0B8295BEF170}" destId="{891885EF-C47E-4A0E-A91A-40B2F5B4C114}" srcOrd="4" destOrd="0" presId="urn:microsoft.com/office/officeart/2005/8/layout/cycle4#1"/>
    <dgm:cxn modelId="{04E1C500-CAB7-42FD-A8F2-CC50B4D4C6EF}" type="presParOf" srcId="{BECDA50F-09CB-4837-AB76-5CB0536CEE94}" destId="{172376A9-F623-490A-8EB8-2B93D83FFC50}" srcOrd="2" destOrd="0" presId="urn:microsoft.com/office/officeart/2005/8/layout/cycle4#1"/>
    <dgm:cxn modelId="{E1420FA1-F2AE-425A-BE5C-E07FEC99C3F0}" type="presParOf" srcId="{BECDA50F-09CB-4837-AB76-5CB0536CEE94}" destId="{62D25ED6-935A-4C39-B6A7-28DD227C8B28}" srcOrd="3" destOrd="0" presId="urn:microsoft.com/office/officeart/2005/8/layout/cycle4#1"/>
  </dgm:cxnLst>
  <dgm:bg/>
  <dgm:whole/>
</dgm:dataModel>
</file>

<file path=ppt/diagrams/data4.xml><?xml version="1.0" encoding="utf-8"?>
<dgm:dataModel xmlns:dgm="http://schemas.openxmlformats.org/drawingml/2006/diagram" xmlns:a="http://schemas.openxmlformats.org/drawingml/2006/main">
  <dgm:ptLst>
    <dgm:pt modelId="{BC9D8F8E-76C1-48CB-940A-3CF960A0AACE}" type="doc">
      <dgm:prSet loTypeId="urn:microsoft.com/office/officeart/2005/8/layout/radial6" loCatId="relationship" qsTypeId="urn:microsoft.com/office/officeart/2005/8/quickstyle/simple4" qsCatId="simple" csTypeId="urn:microsoft.com/office/officeart/2005/8/colors/accent2_2" csCatId="accent2" phldr="1"/>
      <dgm:spPr/>
      <dgm:t>
        <a:bodyPr/>
        <a:lstStyle/>
        <a:p>
          <a:endParaRPr lang="pt-BR"/>
        </a:p>
      </dgm:t>
    </dgm:pt>
    <dgm:pt modelId="{87FAA412-FB7A-4657-A06A-68B41F1BF81B}">
      <dgm:prSet phldrT="[Texto]" custT="1"/>
      <dgm:spPr/>
      <dgm:t>
        <a:bodyPr/>
        <a:lstStyle/>
        <a:p>
          <a:r>
            <a:rPr lang="pt-BR" sz="2400" dirty="0" smtClean="0"/>
            <a:t>Eixo 1</a:t>
          </a:r>
          <a:endParaRPr lang="pt-BR" sz="2400" dirty="0"/>
        </a:p>
      </dgm:t>
    </dgm:pt>
    <dgm:pt modelId="{7AFA91E4-E404-458C-BE71-CD62DA6E567E}" type="parTrans" cxnId="{26E47D86-3493-49B8-A09A-3979DB8A3755}">
      <dgm:prSet/>
      <dgm:spPr/>
      <dgm:t>
        <a:bodyPr/>
        <a:lstStyle/>
        <a:p>
          <a:endParaRPr lang="pt-BR"/>
        </a:p>
      </dgm:t>
    </dgm:pt>
    <dgm:pt modelId="{19FA6078-6397-4C7F-9283-DE6DEE052996}" type="sibTrans" cxnId="{26E47D86-3493-49B8-A09A-3979DB8A3755}">
      <dgm:prSet/>
      <dgm:spPr/>
      <dgm:t>
        <a:bodyPr/>
        <a:lstStyle/>
        <a:p>
          <a:endParaRPr lang="pt-BR"/>
        </a:p>
      </dgm:t>
    </dgm:pt>
    <dgm:pt modelId="{53228075-181C-40FD-8DF1-65FFE1EB9851}">
      <dgm:prSet phldrT="[Texto]" custT="1"/>
      <dgm:spPr/>
      <dgm:t>
        <a:bodyPr/>
        <a:lstStyle/>
        <a:p>
          <a:r>
            <a:rPr lang="pt-BR" sz="2400" dirty="0" smtClean="0"/>
            <a:t>Eixo 2</a:t>
          </a:r>
          <a:endParaRPr lang="pt-BR" sz="2400" dirty="0"/>
        </a:p>
      </dgm:t>
    </dgm:pt>
    <dgm:pt modelId="{1D553EF4-7C70-42FE-A39C-2C6641E1D1C5}" type="parTrans" cxnId="{4693C4B0-6CB8-4F8C-8AD0-2B6E5FF7B4D9}">
      <dgm:prSet/>
      <dgm:spPr/>
      <dgm:t>
        <a:bodyPr/>
        <a:lstStyle/>
        <a:p>
          <a:endParaRPr lang="pt-BR"/>
        </a:p>
      </dgm:t>
    </dgm:pt>
    <dgm:pt modelId="{DD25A911-ADA5-4912-8FF1-25CB919D5F72}" type="sibTrans" cxnId="{4693C4B0-6CB8-4F8C-8AD0-2B6E5FF7B4D9}">
      <dgm:prSet/>
      <dgm:spPr/>
      <dgm:t>
        <a:bodyPr/>
        <a:lstStyle/>
        <a:p>
          <a:endParaRPr lang="pt-BR"/>
        </a:p>
      </dgm:t>
    </dgm:pt>
    <dgm:pt modelId="{643B2F27-F77C-4B82-826F-D091EDB22C09}">
      <dgm:prSet phldrT="[Texto]" custT="1"/>
      <dgm:spPr/>
      <dgm:t>
        <a:bodyPr/>
        <a:lstStyle/>
        <a:p>
          <a:r>
            <a:rPr lang="pt-BR" sz="2400" dirty="0" smtClean="0"/>
            <a:t>Eixo 3</a:t>
          </a:r>
          <a:endParaRPr lang="pt-BR" sz="2400" dirty="0"/>
        </a:p>
      </dgm:t>
    </dgm:pt>
    <dgm:pt modelId="{789C7907-9931-47FD-903F-0BF8A067F7FC}" type="parTrans" cxnId="{449A617D-D7DD-4246-B791-4B32D2650CDC}">
      <dgm:prSet/>
      <dgm:spPr/>
      <dgm:t>
        <a:bodyPr/>
        <a:lstStyle/>
        <a:p>
          <a:endParaRPr lang="pt-BR"/>
        </a:p>
      </dgm:t>
    </dgm:pt>
    <dgm:pt modelId="{652BA853-739B-4F10-BC0D-44B559765867}" type="sibTrans" cxnId="{449A617D-D7DD-4246-B791-4B32D2650CDC}">
      <dgm:prSet/>
      <dgm:spPr/>
      <dgm:t>
        <a:bodyPr/>
        <a:lstStyle/>
        <a:p>
          <a:endParaRPr lang="pt-BR"/>
        </a:p>
      </dgm:t>
    </dgm:pt>
    <dgm:pt modelId="{2CD3955C-4E40-4C1A-A3A3-1F5184EB5BB1}">
      <dgm:prSet phldrT="[Texto]" custT="1"/>
      <dgm:spPr/>
      <dgm:t>
        <a:bodyPr/>
        <a:lstStyle/>
        <a:p>
          <a:r>
            <a:rPr lang="pt-BR" sz="2400" dirty="0" smtClean="0"/>
            <a:t>Eixo 4</a:t>
          </a:r>
          <a:endParaRPr lang="pt-BR" sz="2400" dirty="0"/>
        </a:p>
      </dgm:t>
    </dgm:pt>
    <dgm:pt modelId="{28D891E2-0A94-48D0-B537-1651CF7CAE30}" type="parTrans" cxnId="{011305BF-3470-471A-A175-744050044E44}">
      <dgm:prSet/>
      <dgm:spPr/>
      <dgm:t>
        <a:bodyPr/>
        <a:lstStyle/>
        <a:p>
          <a:endParaRPr lang="pt-BR"/>
        </a:p>
      </dgm:t>
    </dgm:pt>
    <dgm:pt modelId="{2902D018-38CD-4A0E-ADC2-F4D1135EA5A9}" type="sibTrans" cxnId="{011305BF-3470-471A-A175-744050044E44}">
      <dgm:prSet/>
      <dgm:spPr/>
      <dgm:t>
        <a:bodyPr/>
        <a:lstStyle/>
        <a:p>
          <a:endParaRPr lang="pt-BR"/>
        </a:p>
      </dgm:t>
    </dgm:pt>
    <dgm:pt modelId="{F12C814A-D552-4F29-9D75-BFBF60B47891}">
      <dgm:prSet phldrT="[Texto]" custT="1"/>
      <dgm:spPr>
        <a:noFill/>
      </dgm:spPr>
      <dgm:t>
        <a:bodyPr/>
        <a:lstStyle/>
        <a:p>
          <a:r>
            <a:rPr lang="pt-BR" sz="2000" b="0" dirty="0" smtClean="0">
              <a:solidFill>
                <a:sysClr val="windowText" lastClr="000000"/>
              </a:solidFill>
              <a:effectLst/>
            </a:rPr>
            <a:t>07/10/2016</a:t>
          </a:r>
          <a:br>
            <a:rPr lang="pt-BR" sz="2000" b="0" dirty="0" smtClean="0">
              <a:solidFill>
                <a:sysClr val="windowText" lastClr="000000"/>
              </a:solidFill>
              <a:effectLst/>
            </a:rPr>
          </a:br>
          <a:r>
            <a:rPr lang="pt-BR" sz="2000" b="0" dirty="0" err="1" smtClean="0">
              <a:solidFill>
                <a:sysClr val="windowText" lastClr="000000"/>
              </a:solidFill>
              <a:effectLst/>
            </a:rPr>
            <a:t>Sexta-feira</a:t>
          </a:r>
          <a:endParaRPr lang="pt-BR" sz="2000" b="0" dirty="0" smtClean="0">
            <a:solidFill>
              <a:sysClr val="windowText" lastClr="000000"/>
            </a:solidFill>
            <a:effectLst/>
          </a:endParaRPr>
        </a:p>
        <a:p>
          <a:r>
            <a:rPr lang="pt-BR" sz="2000" b="0" dirty="0" smtClean="0">
              <a:solidFill>
                <a:sysClr val="windowText" lastClr="000000"/>
              </a:solidFill>
              <a:effectLst/>
            </a:rPr>
            <a:t>14h às 18h</a:t>
          </a:r>
        </a:p>
        <a:p>
          <a:r>
            <a:rPr lang="pt-BR" sz="2000" b="0" dirty="0" smtClean="0">
              <a:solidFill>
                <a:sysClr val="windowText" lastClr="000000"/>
              </a:solidFill>
              <a:effectLst/>
            </a:rPr>
            <a:t>Museu das Minas e do Metal</a:t>
          </a:r>
          <a:endParaRPr lang="pt-BR" sz="2000" b="0" dirty="0">
            <a:solidFill>
              <a:sysClr val="windowText" lastClr="000000"/>
            </a:solidFill>
            <a:effectLst/>
          </a:endParaRPr>
        </a:p>
      </dgm:t>
    </dgm:pt>
    <dgm:pt modelId="{54DC73BC-F9BB-4DC5-B269-3DEB055C662B}" type="sibTrans" cxnId="{306ACDC7-1332-44C5-A696-AC076D514B39}">
      <dgm:prSet/>
      <dgm:spPr/>
      <dgm:t>
        <a:bodyPr/>
        <a:lstStyle/>
        <a:p>
          <a:endParaRPr lang="pt-BR"/>
        </a:p>
      </dgm:t>
    </dgm:pt>
    <dgm:pt modelId="{5E55F09F-3A8A-405B-A718-55AA997B21EF}" type="parTrans" cxnId="{306ACDC7-1332-44C5-A696-AC076D514B39}">
      <dgm:prSet/>
      <dgm:spPr/>
      <dgm:t>
        <a:bodyPr/>
        <a:lstStyle/>
        <a:p>
          <a:endParaRPr lang="pt-BR"/>
        </a:p>
      </dgm:t>
    </dgm:pt>
    <dgm:pt modelId="{BE24BCAE-C3F0-453B-8614-92CF2CA12E43}" type="pres">
      <dgm:prSet presAssocID="{BC9D8F8E-76C1-48CB-940A-3CF960A0AACE}" presName="Name0" presStyleCnt="0">
        <dgm:presLayoutVars>
          <dgm:chMax val="1"/>
          <dgm:dir/>
          <dgm:animLvl val="ctr"/>
          <dgm:resizeHandles val="exact"/>
        </dgm:presLayoutVars>
      </dgm:prSet>
      <dgm:spPr/>
      <dgm:t>
        <a:bodyPr/>
        <a:lstStyle/>
        <a:p>
          <a:endParaRPr lang="pt-BR"/>
        </a:p>
      </dgm:t>
    </dgm:pt>
    <dgm:pt modelId="{6DC155EC-EB1A-4DEA-87E2-EFF1A44473A2}" type="pres">
      <dgm:prSet presAssocID="{F12C814A-D552-4F29-9D75-BFBF60B47891}" presName="centerShape" presStyleLbl="node0" presStyleIdx="0" presStyleCnt="1" custScaleX="165846" custScaleY="129462"/>
      <dgm:spPr/>
      <dgm:t>
        <a:bodyPr/>
        <a:lstStyle/>
        <a:p>
          <a:endParaRPr lang="pt-BR"/>
        </a:p>
      </dgm:t>
    </dgm:pt>
    <dgm:pt modelId="{E7872D22-E5A6-4480-B6A0-B4A1D0544035}" type="pres">
      <dgm:prSet presAssocID="{87FAA412-FB7A-4657-A06A-68B41F1BF81B}" presName="node" presStyleLbl="node1" presStyleIdx="0" presStyleCnt="4" custScaleX="114826" custScaleY="112047">
        <dgm:presLayoutVars>
          <dgm:bulletEnabled val="1"/>
        </dgm:presLayoutVars>
      </dgm:prSet>
      <dgm:spPr/>
      <dgm:t>
        <a:bodyPr/>
        <a:lstStyle/>
        <a:p>
          <a:endParaRPr lang="pt-BR"/>
        </a:p>
      </dgm:t>
    </dgm:pt>
    <dgm:pt modelId="{CBF97C22-5C25-4B2C-AD2F-383C2465DAA9}" type="pres">
      <dgm:prSet presAssocID="{87FAA412-FB7A-4657-A06A-68B41F1BF81B}" presName="dummy" presStyleCnt="0"/>
      <dgm:spPr/>
    </dgm:pt>
    <dgm:pt modelId="{81EA7A0F-FAEC-4654-B08E-419853BC5E37}" type="pres">
      <dgm:prSet presAssocID="{19FA6078-6397-4C7F-9283-DE6DEE052996}" presName="sibTrans" presStyleLbl="sibTrans2D1" presStyleIdx="0" presStyleCnt="4"/>
      <dgm:spPr/>
      <dgm:t>
        <a:bodyPr/>
        <a:lstStyle/>
        <a:p>
          <a:endParaRPr lang="pt-BR"/>
        </a:p>
      </dgm:t>
    </dgm:pt>
    <dgm:pt modelId="{F3169297-C865-4652-B2D2-8A22C1BFA97A}" type="pres">
      <dgm:prSet presAssocID="{53228075-181C-40FD-8DF1-65FFE1EB9851}" presName="node" presStyleLbl="node1" presStyleIdx="1" presStyleCnt="4" custScaleX="114826" custScaleY="112047">
        <dgm:presLayoutVars>
          <dgm:bulletEnabled val="1"/>
        </dgm:presLayoutVars>
      </dgm:prSet>
      <dgm:spPr/>
      <dgm:t>
        <a:bodyPr/>
        <a:lstStyle/>
        <a:p>
          <a:endParaRPr lang="pt-BR"/>
        </a:p>
      </dgm:t>
    </dgm:pt>
    <dgm:pt modelId="{1706465D-11BF-40C8-88D1-4B1531EF8511}" type="pres">
      <dgm:prSet presAssocID="{53228075-181C-40FD-8DF1-65FFE1EB9851}" presName="dummy" presStyleCnt="0"/>
      <dgm:spPr/>
    </dgm:pt>
    <dgm:pt modelId="{450A1A82-D064-4CEE-83A8-CE73527F026F}" type="pres">
      <dgm:prSet presAssocID="{DD25A911-ADA5-4912-8FF1-25CB919D5F72}" presName="sibTrans" presStyleLbl="sibTrans2D1" presStyleIdx="1" presStyleCnt="4"/>
      <dgm:spPr/>
      <dgm:t>
        <a:bodyPr/>
        <a:lstStyle/>
        <a:p>
          <a:endParaRPr lang="pt-BR"/>
        </a:p>
      </dgm:t>
    </dgm:pt>
    <dgm:pt modelId="{A144F424-B14C-4DA9-B7ED-4DE1870E5882}" type="pres">
      <dgm:prSet presAssocID="{643B2F27-F77C-4B82-826F-D091EDB22C09}" presName="node" presStyleLbl="node1" presStyleIdx="2" presStyleCnt="4" custScaleX="114826" custScaleY="112047">
        <dgm:presLayoutVars>
          <dgm:bulletEnabled val="1"/>
        </dgm:presLayoutVars>
      </dgm:prSet>
      <dgm:spPr/>
      <dgm:t>
        <a:bodyPr/>
        <a:lstStyle/>
        <a:p>
          <a:endParaRPr lang="pt-BR"/>
        </a:p>
      </dgm:t>
    </dgm:pt>
    <dgm:pt modelId="{6B64CF38-DAD1-4173-9CF2-B764FCF28B6E}" type="pres">
      <dgm:prSet presAssocID="{643B2F27-F77C-4B82-826F-D091EDB22C09}" presName="dummy" presStyleCnt="0"/>
      <dgm:spPr/>
    </dgm:pt>
    <dgm:pt modelId="{626634BD-DC48-4788-B97B-939285601EF7}" type="pres">
      <dgm:prSet presAssocID="{652BA853-739B-4F10-BC0D-44B559765867}" presName="sibTrans" presStyleLbl="sibTrans2D1" presStyleIdx="2" presStyleCnt="4"/>
      <dgm:spPr/>
      <dgm:t>
        <a:bodyPr/>
        <a:lstStyle/>
        <a:p>
          <a:endParaRPr lang="pt-BR"/>
        </a:p>
      </dgm:t>
    </dgm:pt>
    <dgm:pt modelId="{3131D073-7D14-44B2-90F7-A8D20355F56E}" type="pres">
      <dgm:prSet presAssocID="{2CD3955C-4E40-4C1A-A3A3-1F5184EB5BB1}" presName="node" presStyleLbl="node1" presStyleIdx="3" presStyleCnt="4" custScaleX="114826" custScaleY="112047">
        <dgm:presLayoutVars>
          <dgm:bulletEnabled val="1"/>
        </dgm:presLayoutVars>
      </dgm:prSet>
      <dgm:spPr/>
      <dgm:t>
        <a:bodyPr/>
        <a:lstStyle/>
        <a:p>
          <a:endParaRPr lang="pt-BR"/>
        </a:p>
      </dgm:t>
    </dgm:pt>
    <dgm:pt modelId="{C8401977-7C88-4CD1-803B-FA848BC280C6}" type="pres">
      <dgm:prSet presAssocID="{2CD3955C-4E40-4C1A-A3A3-1F5184EB5BB1}" presName="dummy" presStyleCnt="0"/>
      <dgm:spPr/>
    </dgm:pt>
    <dgm:pt modelId="{2186074B-6669-4330-8460-7753EE7B55A2}" type="pres">
      <dgm:prSet presAssocID="{2902D018-38CD-4A0E-ADC2-F4D1135EA5A9}" presName="sibTrans" presStyleLbl="sibTrans2D1" presStyleIdx="3" presStyleCnt="4"/>
      <dgm:spPr/>
      <dgm:t>
        <a:bodyPr/>
        <a:lstStyle/>
        <a:p>
          <a:endParaRPr lang="pt-BR"/>
        </a:p>
      </dgm:t>
    </dgm:pt>
  </dgm:ptLst>
  <dgm:cxnLst>
    <dgm:cxn modelId="{BF30D68C-1DFB-48B8-87BA-CA0F754DEE36}" type="presOf" srcId="{2902D018-38CD-4A0E-ADC2-F4D1135EA5A9}" destId="{2186074B-6669-4330-8460-7753EE7B55A2}" srcOrd="0" destOrd="0" presId="urn:microsoft.com/office/officeart/2005/8/layout/radial6"/>
    <dgm:cxn modelId="{96504E51-5476-4988-9F59-7CE4D5B3CE77}" type="presOf" srcId="{F12C814A-D552-4F29-9D75-BFBF60B47891}" destId="{6DC155EC-EB1A-4DEA-87E2-EFF1A44473A2}" srcOrd="0" destOrd="0" presId="urn:microsoft.com/office/officeart/2005/8/layout/radial6"/>
    <dgm:cxn modelId="{449A617D-D7DD-4246-B791-4B32D2650CDC}" srcId="{F12C814A-D552-4F29-9D75-BFBF60B47891}" destId="{643B2F27-F77C-4B82-826F-D091EDB22C09}" srcOrd="2" destOrd="0" parTransId="{789C7907-9931-47FD-903F-0BF8A067F7FC}" sibTransId="{652BA853-739B-4F10-BC0D-44B559765867}"/>
    <dgm:cxn modelId="{306ACDC7-1332-44C5-A696-AC076D514B39}" srcId="{BC9D8F8E-76C1-48CB-940A-3CF960A0AACE}" destId="{F12C814A-D552-4F29-9D75-BFBF60B47891}" srcOrd="0" destOrd="0" parTransId="{5E55F09F-3A8A-405B-A718-55AA997B21EF}" sibTransId="{54DC73BC-F9BB-4DC5-B269-3DEB055C662B}"/>
    <dgm:cxn modelId="{8070E9B2-4FD5-4B44-8901-B8D26ED9EB2F}" type="presOf" srcId="{BC9D8F8E-76C1-48CB-940A-3CF960A0AACE}" destId="{BE24BCAE-C3F0-453B-8614-92CF2CA12E43}" srcOrd="0" destOrd="0" presId="urn:microsoft.com/office/officeart/2005/8/layout/radial6"/>
    <dgm:cxn modelId="{DD92E138-433E-47A7-B5C7-450268795036}" type="presOf" srcId="{53228075-181C-40FD-8DF1-65FFE1EB9851}" destId="{F3169297-C865-4652-B2D2-8A22C1BFA97A}" srcOrd="0" destOrd="0" presId="urn:microsoft.com/office/officeart/2005/8/layout/radial6"/>
    <dgm:cxn modelId="{30DD6115-5338-42D1-86B2-408EC20C78C9}" type="presOf" srcId="{87FAA412-FB7A-4657-A06A-68B41F1BF81B}" destId="{E7872D22-E5A6-4480-B6A0-B4A1D0544035}" srcOrd="0" destOrd="0" presId="urn:microsoft.com/office/officeart/2005/8/layout/radial6"/>
    <dgm:cxn modelId="{40824E91-480F-4EEA-8CDA-C611C08C1779}" type="presOf" srcId="{643B2F27-F77C-4B82-826F-D091EDB22C09}" destId="{A144F424-B14C-4DA9-B7ED-4DE1870E5882}" srcOrd="0" destOrd="0" presId="urn:microsoft.com/office/officeart/2005/8/layout/radial6"/>
    <dgm:cxn modelId="{011305BF-3470-471A-A175-744050044E44}" srcId="{F12C814A-D552-4F29-9D75-BFBF60B47891}" destId="{2CD3955C-4E40-4C1A-A3A3-1F5184EB5BB1}" srcOrd="3" destOrd="0" parTransId="{28D891E2-0A94-48D0-B537-1651CF7CAE30}" sibTransId="{2902D018-38CD-4A0E-ADC2-F4D1135EA5A9}"/>
    <dgm:cxn modelId="{6BD62C3D-8F6B-456A-AC8D-42A188258964}" type="presOf" srcId="{2CD3955C-4E40-4C1A-A3A3-1F5184EB5BB1}" destId="{3131D073-7D14-44B2-90F7-A8D20355F56E}" srcOrd="0" destOrd="0" presId="urn:microsoft.com/office/officeart/2005/8/layout/radial6"/>
    <dgm:cxn modelId="{3ED16403-FDD4-43E0-A5E1-ADEDC18BE61F}" type="presOf" srcId="{DD25A911-ADA5-4912-8FF1-25CB919D5F72}" destId="{450A1A82-D064-4CEE-83A8-CE73527F026F}" srcOrd="0" destOrd="0" presId="urn:microsoft.com/office/officeart/2005/8/layout/radial6"/>
    <dgm:cxn modelId="{EC8D53B3-6D96-4DB1-A2E2-06AC89B0C842}" type="presOf" srcId="{652BA853-739B-4F10-BC0D-44B559765867}" destId="{626634BD-DC48-4788-B97B-939285601EF7}" srcOrd="0" destOrd="0" presId="urn:microsoft.com/office/officeart/2005/8/layout/radial6"/>
    <dgm:cxn modelId="{B0E928B5-7938-4127-879A-A02F89732123}" type="presOf" srcId="{19FA6078-6397-4C7F-9283-DE6DEE052996}" destId="{81EA7A0F-FAEC-4654-B08E-419853BC5E37}" srcOrd="0" destOrd="0" presId="urn:microsoft.com/office/officeart/2005/8/layout/radial6"/>
    <dgm:cxn modelId="{4693C4B0-6CB8-4F8C-8AD0-2B6E5FF7B4D9}" srcId="{F12C814A-D552-4F29-9D75-BFBF60B47891}" destId="{53228075-181C-40FD-8DF1-65FFE1EB9851}" srcOrd="1" destOrd="0" parTransId="{1D553EF4-7C70-42FE-A39C-2C6641E1D1C5}" sibTransId="{DD25A911-ADA5-4912-8FF1-25CB919D5F72}"/>
    <dgm:cxn modelId="{26E47D86-3493-49B8-A09A-3979DB8A3755}" srcId="{F12C814A-D552-4F29-9D75-BFBF60B47891}" destId="{87FAA412-FB7A-4657-A06A-68B41F1BF81B}" srcOrd="0" destOrd="0" parTransId="{7AFA91E4-E404-458C-BE71-CD62DA6E567E}" sibTransId="{19FA6078-6397-4C7F-9283-DE6DEE052996}"/>
    <dgm:cxn modelId="{654FEA47-A0A4-48D8-B271-9AE24320854D}" type="presParOf" srcId="{BE24BCAE-C3F0-453B-8614-92CF2CA12E43}" destId="{6DC155EC-EB1A-4DEA-87E2-EFF1A44473A2}" srcOrd="0" destOrd="0" presId="urn:microsoft.com/office/officeart/2005/8/layout/radial6"/>
    <dgm:cxn modelId="{C7783BDD-CEF6-4FF0-B667-EB7959924491}" type="presParOf" srcId="{BE24BCAE-C3F0-453B-8614-92CF2CA12E43}" destId="{E7872D22-E5A6-4480-B6A0-B4A1D0544035}" srcOrd="1" destOrd="0" presId="urn:microsoft.com/office/officeart/2005/8/layout/radial6"/>
    <dgm:cxn modelId="{F99BA9D0-6865-4D20-810A-532E323F444E}" type="presParOf" srcId="{BE24BCAE-C3F0-453B-8614-92CF2CA12E43}" destId="{CBF97C22-5C25-4B2C-AD2F-383C2465DAA9}" srcOrd="2" destOrd="0" presId="urn:microsoft.com/office/officeart/2005/8/layout/radial6"/>
    <dgm:cxn modelId="{8F59D875-920B-49E6-8E69-50AB3803222F}" type="presParOf" srcId="{BE24BCAE-C3F0-453B-8614-92CF2CA12E43}" destId="{81EA7A0F-FAEC-4654-B08E-419853BC5E37}" srcOrd="3" destOrd="0" presId="urn:microsoft.com/office/officeart/2005/8/layout/radial6"/>
    <dgm:cxn modelId="{33385F79-F2FF-42DF-B64D-AE86AF8CC1E0}" type="presParOf" srcId="{BE24BCAE-C3F0-453B-8614-92CF2CA12E43}" destId="{F3169297-C865-4652-B2D2-8A22C1BFA97A}" srcOrd="4" destOrd="0" presId="urn:microsoft.com/office/officeart/2005/8/layout/radial6"/>
    <dgm:cxn modelId="{A3F4DDB4-9444-44E6-85C9-6CF379A85A01}" type="presParOf" srcId="{BE24BCAE-C3F0-453B-8614-92CF2CA12E43}" destId="{1706465D-11BF-40C8-88D1-4B1531EF8511}" srcOrd="5" destOrd="0" presId="urn:microsoft.com/office/officeart/2005/8/layout/radial6"/>
    <dgm:cxn modelId="{A45E839E-E413-4648-977E-824BDE54F91A}" type="presParOf" srcId="{BE24BCAE-C3F0-453B-8614-92CF2CA12E43}" destId="{450A1A82-D064-4CEE-83A8-CE73527F026F}" srcOrd="6" destOrd="0" presId="urn:microsoft.com/office/officeart/2005/8/layout/radial6"/>
    <dgm:cxn modelId="{9286CD77-ACF4-4CC1-B2AA-BFAA9EAF4E49}" type="presParOf" srcId="{BE24BCAE-C3F0-453B-8614-92CF2CA12E43}" destId="{A144F424-B14C-4DA9-B7ED-4DE1870E5882}" srcOrd="7" destOrd="0" presId="urn:microsoft.com/office/officeart/2005/8/layout/radial6"/>
    <dgm:cxn modelId="{0A940FE1-9413-4590-94B6-F5029E7CDE9A}" type="presParOf" srcId="{BE24BCAE-C3F0-453B-8614-92CF2CA12E43}" destId="{6B64CF38-DAD1-4173-9CF2-B764FCF28B6E}" srcOrd="8" destOrd="0" presId="urn:microsoft.com/office/officeart/2005/8/layout/radial6"/>
    <dgm:cxn modelId="{B30FD584-C2D6-465E-A7E4-B0DD56717665}" type="presParOf" srcId="{BE24BCAE-C3F0-453B-8614-92CF2CA12E43}" destId="{626634BD-DC48-4788-B97B-939285601EF7}" srcOrd="9" destOrd="0" presId="urn:microsoft.com/office/officeart/2005/8/layout/radial6"/>
    <dgm:cxn modelId="{C77025C4-2C14-44B7-B208-629A207CB525}" type="presParOf" srcId="{BE24BCAE-C3F0-453B-8614-92CF2CA12E43}" destId="{3131D073-7D14-44B2-90F7-A8D20355F56E}" srcOrd="10" destOrd="0" presId="urn:microsoft.com/office/officeart/2005/8/layout/radial6"/>
    <dgm:cxn modelId="{C594B124-B62B-421D-B634-D6C731C8F40F}" type="presParOf" srcId="{BE24BCAE-C3F0-453B-8614-92CF2CA12E43}" destId="{C8401977-7C88-4CD1-803B-FA848BC280C6}" srcOrd="11" destOrd="0" presId="urn:microsoft.com/office/officeart/2005/8/layout/radial6"/>
    <dgm:cxn modelId="{7D8064DD-F1B4-44F5-9B75-CB7798D5375A}" type="presParOf" srcId="{BE24BCAE-C3F0-453B-8614-92CF2CA12E43}" destId="{2186074B-6669-4330-8460-7753EE7B55A2}" srcOrd="12" destOrd="0" presId="urn:microsoft.com/office/officeart/2005/8/layout/radial6"/>
  </dgm:cxnLst>
  <dgm:bg/>
  <dgm:whole/>
</dgm:dataModel>
</file>

<file path=ppt/diagrams/data5.xml><?xml version="1.0" encoding="utf-8"?>
<dgm:dataModel xmlns:dgm="http://schemas.openxmlformats.org/drawingml/2006/diagram" xmlns:a="http://schemas.openxmlformats.org/drawingml/2006/main">
  <dgm:ptLst>
    <dgm:pt modelId="{3B8647C2-6EB7-4FAE-8377-73E651F9A479}"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pt-BR"/>
        </a:p>
      </dgm:t>
    </dgm:pt>
    <dgm:pt modelId="{7FF6943D-F6AC-430C-B6E5-274A21031BF8}">
      <dgm:prSet phldrT="[Texto]" custT="1"/>
      <dgm:spPr/>
      <dgm:t>
        <a:bodyPr/>
        <a:lstStyle/>
        <a:p>
          <a:r>
            <a:rPr lang="pt-BR" sz="2200" dirty="0" smtClean="0"/>
            <a:t>Conceito de políticas públicas</a:t>
          </a:r>
          <a:endParaRPr lang="pt-BR" sz="2200" dirty="0"/>
        </a:p>
      </dgm:t>
    </dgm:pt>
    <dgm:pt modelId="{3F4A2440-AC30-4F5E-A784-85ABBB78AFFB}" type="parTrans" cxnId="{AA7F4CC1-38A9-4DE6-8BF1-D7622FD1B113}">
      <dgm:prSet/>
      <dgm:spPr/>
      <dgm:t>
        <a:bodyPr/>
        <a:lstStyle/>
        <a:p>
          <a:endParaRPr lang="pt-BR"/>
        </a:p>
      </dgm:t>
    </dgm:pt>
    <dgm:pt modelId="{2F1B7C83-03A3-450E-B9F5-C68347465127}" type="sibTrans" cxnId="{AA7F4CC1-38A9-4DE6-8BF1-D7622FD1B113}">
      <dgm:prSet/>
      <dgm:spPr/>
      <dgm:t>
        <a:bodyPr/>
        <a:lstStyle/>
        <a:p>
          <a:endParaRPr lang="pt-BR"/>
        </a:p>
      </dgm:t>
    </dgm:pt>
    <dgm:pt modelId="{770106F3-22D8-4903-A34F-DDFCA38D06B8}">
      <dgm:prSet phldrT="[Texto]" custT="1"/>
      <dgm:spPr/>
      <dgm:t>
        <a:bodyPr/>
        <a:lstStyle/>
        <a:p>
          <a:r>
            <a:rPr lang="pt-BR" sz="2200" dirty="0" smtClean="0"/>
            <a:t>Processo de formulação de políticas públicas</a:t>
          </a:r>
          <a:endParaRPr lang="pt-BR" sz="2200" dirty="0"/>
        </a:p>
      </dgm:t>
    </dgm:pt>
    <dgm:pt modelId="{F69D3FAA-CD7D-40EC-962F-B10380546724}" type="parTrans" cxnId="{F97D6763-DF58-4C05-A728-135A1BCABA64}">
      <dgm:prSet/>
      <dgm:spPr/>
      <dgm:t>
        <a:bodyPr/>
        <a:lstStyle/>
        <a:p>
          <a:endParaRPr lang="pt-BR"/>
        </a:p>
      </dgm:t>
    </dgm:pt>
    <dgm:pt modelId="{F9CCDB4C-58F9-4983-A005-7A41BC0FE851}" type="sibTrans" cxnId="{F97D6763-DF58-4C05-A728-135A1BCABA64}">
      <dgm:prSet/>
      <dgm:spPr/>
      <dgm:t>
        <a:bodyPr/>
        <a:lstStyle/>
        <a:p>
          <a:endParaRPr lang="pt-BR"/>
        </a:p>
      </dgm:t>
    </dgm:pt>
    <dgm:pt modelId="{93054FDA-9228-4D8B-A39F-62B31FF9A6B0}">
      <dgm:prSet phldrT="[Texto]" custT="1"/>
      <dgm:spPr/>
      <dgm:t>
        <a:bodyPr/>
        <a:lstStyle/>
        <a:p>
          <a:r>
            <a:rPr lang="pt-BR" sz="2200" dirty="0" smtClean="0"/>
            <a:t>Instrumentos de participação</a:t>
          </a:r>
          <a:endParaRPr lang="pt-BR" sz="2200" dirty="0"/>
        </a:p>
      </dgm:t>
    </dgm:pt>
    <dgm:pt modelId="{D45B90A6-DE1B-4DB2-A912-C0784F30964F}" type="parTrans" cxnId="{A858501D-3427-4ADE-9D0C-B5E1EE428148}">
      <dgm:prSet/>
      <dgm:spPr/>
      <dgm:t>
        <a:bodyPr/>
        <a:lstStyle/>
        <a:p>
          <a:endParaRPr lang="pt-BR"/>
        </a:p>
      </dgm:t>
    </dgm:pt>
    <dgm:pt modelId="{92A11964-30C3-4004-A55E-AC14A201648E}" type="sibTrans" cxnId="{A858501D-3427-4ADE-9D0C-B5E1EE428148}">
      <dgm:prSet/>
      <dgm:spPr/>
      <dgm:t>
        <a:bodyPr/>
        <a:lstStyle/>
        <a:p>
          <a:endParaRPr lang="pt-BR"/>
        </a:p>
      </dgm:t>
    </dgm:pt>
    <dgm:pt modelId="{12D7F63D-0762-400F-AB97-BC7930681103}" type="pres">
      <dgm:prSet presAssocID="{3B8647C2-6EB7-4FAE-8377-73E651F9A479}" presName="linear" presStyleCnt="0">
        <dgm:presLayoutVars>
          <dgm:dir/>
          <dgm:animLvl val="lvl"/>
          <dgm:resizeHandles val="exact"/>
        </dgm:presLayoutVars>
      </dgm:prSet>
      <dgm:spPr/>
      <dgm:t>
        <a:bodyPr/>
        <a:lstStyle/>
        <a:p>
          <a:endParaRPr lang="pt-BR"/>
        </a:p>
      </dgm:t>
    </dgm:pt>
    <dgm:pt modelId="{5B5EC672-CFBF-467F-A85A-2AE28F28A198}" type="pres">
      <dgm:prSet presAssocID="{7FF6943D-F6AC-430C-B6E5-274A21031BF8}" presName="parentLin" presStyleCnt="0"/>
      <dgm:spPr/>
    </dgm:pt>
    <dgm:pt modelId="{16A2FCA3-0E93-411C-9FB7-1C56BFCDC034}" type="pres">
      <dgm:prSet presAssocID="{7FF6943D-F6AC-430C-B6E5-274A21031BF8}" presName="parentLeftMargin" presStyleLbl="node1" presStyleIdx="0" presStyleCnt="3"/>
      <dgm:spPr/>
      <dgm:t>
        <a:bodyPr/>
        <a:lstStyle/>
        <a:p>
          <a:endParaRPr lang="pt-BR"/>
        </a:p>
      </dgm:t>
    </dgm:pt>
    <dgm:pt modelId="{7DF3F161-0E45-476B-BEE2-5A6A0996A4E6}" type="pres">
      <dgm:prSet presAssocID="{7FF6943D-F6AC-430C-B6E5-274A21031BF8}" presName="parentText" presStyleLbl="node1" presStyleIdx="0" presStyleCnt="3" custScaleX="104673">
        <dgm:presLayoutVars>
          <dgm:chMax val="0"/>
          <dgm:bulletEnabled val="1"/>
        </dgm:presLayoutVars>
      </dgm:prSet>
      <dgm:spPr/>
      <dgm:t>
        <a:bodyPr/>
        <a:lstStyle/>
        <a:p>
          <a:endParaRPr lang="pt-BR"/>
        </a:p>
      </dgm:t>
    </dgm:pt>
    <dgm:pt modelId="{BDA49A76-3EDB-485B-8551-E6DB709CF544}" type="pres">
      <dgm:prSet presAssocID="{7FF6943D-F6AC-430C-B6E5-274A21031BF8}" presName="negativeSpace" presStyleCnt="0"/>
      <dgm:spPr/>
    </dgm:pt>
    <dgm:pt modelId="{62E5C800-A14A-46DA-AFB4-147F1AAA75AB}" type="pres">
      <dgm:prSet presAssocID="{7FF6943D-F6AC-430C-B6E5-274A21031BF8}" presName="childText" presStyleLbl="conFgAcc1" presStyleIdx="0" presStyleCnt="3">
        <dgm:presLayoutVars>
          <dgm:bulletEnabled val="1"/>
        </dgm:presLayoutVars>
      </dgm:prSet>
      <dgm:spPr/>
    </dgm:pt>
    <dgm:pt modelId="{EF6D45D9-145A-4869-BC77-8FA3F8D42D8A}" type="pres">
      <dgm:prSet presAssocID="{2F1B7C83-03A3-450E-B9F5-C68347465127}" presName="spaceBetweenRectangles" presStyleCnt="0"/>
      <dgm:spPr/>
    </dgm:pt>
    <dgm:pt modelId="{322153B9-0212-40D3-9C90-10A66CC140C3}" type="pres">
      <dgm:prSet presAssocID="{770106F3-22D8-4903-A34F-DDFCA38D06B8}" presName="parentLin" presStyleCnt="0"/>
      <dgm:spPr/>
    </dgm:pt>
    <dgm:pt modelId="{FDA4580B-427F-453F-BEF4-8ABC7DB804E5}" type="pres">
      <dgm:prSet presAssocID="{770106F3-22D8-4903-A34F-DDFCA38D06B8}" presName="parentLeftMargin" presStyleLbl="node1" presStyleIdx="0" presStyleCnt="3"/>
      <dgm:spPr/>
      <dgm:t>
        <a:bodyPr/>
        <a:lstStyle/>
        <a:p>
          <a:endParaRPr lang="pt-BR"/>
        </a:p>
      </dgm:t>
    </dgm:pt>
    <dgm:pt modelId="{5233604F-C8FB-47D8-AD8E-25B357206962}" type="pres">
      <dgm:prSet presAssocID="{770106F3-22D8-4903-A34F-DDFCA38D06B8}" presName="parentText" presStyleLbl="node1" presStyleIdx="1" presStyleCnt="3" custScaleX="104673">
        <dgm:presLayoutVars>
          <dgm:chMax val="0"/>
          <dgm:bulletEnabled val="1"/>
        </dgm:presLayoutVars>
      </dgm:prSet>
      <dgm:spPr/>
      <dgm:t>
        <a:bodyPr/>
        <a:lstStyle/>
        <a:p>
          <a:endParaRPr lang="pt-BR"/>
        </a:p>
      </dgm:t>
    </dgm:pt>
    <dgm:pt modelId="{019A3A76-F577-4BCE-8CBB-BB1059F52182}" type="pres">
      <dgm:prSet presAssocID="{770106F3-22D8-4903-A34F-DDFCA38D06B8}" presName="negativeSpace" presStyleCnt="0"/>
      <dgm:spPr/>
    </dgm:pt>
    <dgm:pt modelId="{C86BEBBE-8BB9-4FA7-AF7E-90AFE2A8A475}" type="pres">
      <dgm:prSet presAssocID="{770106F3-22D8-4903-A34F-DDFCA38D06B8}" presName="childText" presStyleLbl="conFgAcc1" presStyleIdx="1" presStyleCnt="3">
        <dgm:presLayoutVars>
          <dgm:bulletEnabled val="1"/>
        </dgm:presLayoutVars>
      </dgm:prSet>
      <dgm:spPr/>
    </dgm:pt>
    <dgm:pt modelId="{A362C25A-28AB-4CFD-957B-B7168ADB7810}" type="pres">
      <dgm:prSet presAssocID="{F9CCDB4C-58F9-4983-A005-7A41BC0FE851}" presName="spaceBetweenRectangles" presStyleCnt="0"/>
      <dgm:spPr/>
    </dgm:pt>
    <dgm:pt modelId="{66118123-B51E-4F21-9E24-4735B2899429}" type="pres">
      <dgm:prSet presAssocID="{93054FDA-9228-4D8B-A39F-62B31FF9A6B0}" presName="parentLin" presStyleCnt="0"/>
      <dgm:spPr/>
    </dgm:pt>
    <dgm:pt modelId="{9BF1FCA6-5FC1-4B3A-A6A4-95D6520ED25F}" type="pres">
      <dgm:prSet presAssocID="{93054FDA-9228-4D8B-A39F-62B31FF9A6B0}" presName="parentLeftMargin" presStyleLbl="node1" presStyleIdx="1" presStyleCnt="3"/>
      <dgm:spPr/>
      <dgm:t>
        <a:bodyPr/>
        <a:lstStyle/>
        <a:p>
          <a:endParaRPr lang="pt-BR"/>
        </a:p>
      </dgm:t>
    </dgm:pt>
    <dgm:pt modelId="{FD663A78-2E73-4457-B09D-5C38C8975F54}" type="pres">
      <dgm:prSet presAssocID="{93054FDA-9228-4D8B-A39F-62B31FF9A6B0}" presName="parentText" presStyleLbl="node1" presStyleIdx="2" presStyleCnt="3" custScaleX="104673">
        <dgm:presLayoutVars>
          <dgm:chMax val="0"/>
          <dgm:bulletEnabled val="1"/>
        </dgm:presLayoutVars>
      </dgm:prSet>
      <dgm:spPr/>
      <dgm:t>
        <a:bodyPr/>
        <a:lstStyle/>
        <a:p>
          <a:endParaRPr lang="pt-BR"/>
        </a:p>
      </dgm:t>
    </dgm:pt>
    <dgm:pt modelId="{E3F4E126-EC37-4635-AC99-6FF024575B03}" type="pres">
      <dgm:prSet presAssocID="{93054FDA-9228-4D8B-A39F-62B31FF9A6B0}" presName="negativeSpace" presStyleCnt="0"/>
      <dgm:spPr/>
    </dgm:pt>
    <dgm:pt modelId="{1BD95AF1-5E55-4174-80F0-DB0FC4B11DC9}" type="pres">
      <dgm:prSet presAssocID="{93054FDA-9228-4D8B-A39F-62B31FF9A6B0}" presName="childText" presStyleLbl="conFgAcc1" presStyleIdx="2" presStyleCnt="3">
        <dgm:presLayoutVars>
          <dgm:bulletEnabled val="1"/>
        </dgm:presLayoutVars>
      </dgm:prSet>
      <dgm:spPr/>
    </dgm:pt>
  </dgm:ptLst>
  <dgm:cxnLst>
    <dgm:cxn modelId="{A858501D-3427-4ADE-9D0C-B5E1EE428148}" srcId="{3B8647C2-6EB7-4FAE-8377-73E651F9A479}" destId="{93054FDA-9228-4D8B-A39F-62B31FF9A6B0}" srcOrd="2" destOrd="0" parTransId="{D45B90A6-DE1B-4DB2-A912-C0784F30964F}" sibTransId="{92A11964-30C3-4004-A55E-AC14A201648E}"/>
    <dgm:cxn modelId="{4F090D50-D5B9-4884-A71F-7EA76D8AE7A9}" type="presOf" srcId="{93054FDA-9228-4D8B-A39F-62B31FF9A6B0}" destId="{FD663A78-2E73-4457-B09D-5C38C8975F54}" srcOrd="1" destOrd="0" presId="urn:microsoft.com/office/officeart/2005/8/layout/list1"/>
    <dgm:cxn modelId="{63E7F965-C1CB-4046-A760-F481BBA10332}" type="presOf" srcId="{770106F3-22D8-4903-A34F-DDFCA38D06B8}" destId="{5233604F-C8FB-47D8-AD8E-25B357206962}" srcOrd="1" destOrd="0" presId="urn:microsoft.com/office/officeart/2005/8/layout/list1"/>
    <dgm:cxn modelId="{E831863B-5D4B-46A9-8908-0FF85402E607}" type="presOf" srcId="{7FF6943D-F6AC-430C-B6E5-274A21031BF8}" destId="{7DF3F161-0E45-476B-BEE2-5A6A0996A4E6}" srcOrd="1" destOrd="0" presId="urn:microsoft.com/office/officeart/2005/8/layout/list1"/>
    <dgm:cxn modelId="{AA7F4CC1-38A9-4DE6-8BF1-D7622FD1B113}" srcId="{3B8647C2-6EB7-4FAE-8377-73E651F9A479}" destId="{7FF6943D-F6AC-430C-B6E5-274A21031BF8}" srcOrd="0" destOrd="0" parTransId="{3F4A2440-AC30-4F5E-A784-85ABBB78AFFB}" sibTransId="{2F1B7C83-03A3-450E-B9F5-C68347465127}"/>
    <dgm:cxn modelId="{8A23B210-A18C-4395-BA4F-7B2B46A00AE3}" type="presOf" srcId="{93054FDA-9228-4D8B-A39F-62B31FF9A6B0}" destId="{9BF1FCA6-5FC1-4B3A-A6A4-95D6520ED25F}" srcOrd="0" destOrd="0" presId="urn:microsoft.com/office/officeart/2005/8/layout/list1"/>
    <dgm:cxn modelId="{DA2F6871-36A9-45B0-9D05-BEC2270108B6}" type="presOf" srcId="{7FF6943D-F6AC-430C-B6E5-274A21031BF8}" destId="{16A2FCA3-0E93-411C-9FB7-1C56BFCDC034}" srcOrd="0" destOrd="0" presId="urn:microsoft.com/office/officeart/2005/8/layout/list1"/>
    <dgm:cxn modelId="{3356E0FF-7344-4A91-B7F5-FC767E674B67}" type="presOf" srcId="{770106F3-22D8-4903-A34F-DDFCA38D06B8}" destId="{FDA4580B-427F-453F-BEF4-8ABC7DB804E5}" srcOrd="0" destOrd="0" presId="urn:microsoft.com/office/officeart/2005/8/layout/list1"/>
    <dgm:cxn modelId="{F97D6763-DF58-4C05-A728-135A1BCABA64}" srcId="{3B8647C2-6EB7-4FAE-8377-73E651F9A479}" destId="{770106F3-22D8-4903-A34F-DDFCA38D06B8}" srcOrd="1" destOrd="0" parTransId="{F69D3FAA-CD7D-40EC-962F-B10380546724}" sibTransId="{F9CCDB4C-58F9-4983-A005-7A41BC0FE851}"/>
    <dgm:cxn modelId="{C74DBDC5-0A3C-41FF-95C7-311A0CE8C05B}" type="presOf" srcId="{3B8647C2-6EB7-4FAE-8377-73E651F9A479}" destId="{12D7F63D-0762-400F-AB97-BC7930681103}" srcOrd="0" destOrd="0" presId="urn:microsoft.com/office/officeart/2005/8/layout/list1"/>
    <dgm:cxn modelId="{BDF0F26F-BBA5-427A-9FF0-DECD7C78F1AD}" type="presParOf" srcId="{12D7F63D-0762-400F-AB97-BC7930681103}" destId="{5B5EC672-CFBF-467F-A85A-2AE28F28A198}" srcOrd="0" destOrd="0" presId="urn:microsoft.com/office/officeart/2005/8/layout/list1"/>
    <dgm:cxn modelId="{F1992664-E5FE-40F7-A607-6FB4FE30BED1}" type="presParOf" srcId="{5B5EC672-CFBF-467F-A85A-2AE28F28A198}" destId="{16A2FCA3-0E93-411C-9FB7-1C56BFCDC034}" srcOrd="0" destOrd="0" presId="urn:microsoft.com/office/officeart/2005/8/layout/list1"/>
    <dgm:cxn modelId="{AE7D746F-33BC-4719-B08E-B3F9DA530CAE}" type="presParOf" srcId="{5B5EC672-CFBF-467F-A85A-2AE28F28A198}" destId="{7DF3F161-0E45-476B-BEE2-5A6A0996A4E6}" srcOrd="1" destOrd="0" presId="urn:microsoft.com/office/officeart/2005/8/layout/list1"/>
    <dgm:cxn modelId="{CEAEB30C-2FCC-4ADB-B3D4-2DB84B83F35D}" type="presParOf" srcId="{12D7F63D-0762-400F-AB97-BC7930681103}" destId="{BDA49A76-3EDB-485B-8551-E6DB709CF544}" srcOrd="1" destOrd="0" presId="urn:microsoft.com/office/officeart/2005/8/layout/list1"/>
    <dgm:cxn modelId="{13907F50-BF9A-4325-8BCE-5BBDB8100CC8}" type="presParOf" srcId="{12D7F63D-0762-400F-AB97-BC7930681103}" destId="{62E5C800-A14A-46DA-AFB4-147F1AAA75AB}" srcOrd="2" destOrd="0" presId="urn:microsoft.com/office/officeart/2005/8/layout/list1"/>
    <dgm:cxn modelId="{4ADA1740-5E9A-4031-980C-0C6366CF000D}" type="presParOf" srcId="{12D7F63D-0762-400F-AB97-BC7930681103}" destId="{EF6D45D9-145A-4869-BC77-8FA3F8D42D8A}" srcOrd="3" destOrd="0" presId="urn:microsoft.com/office/officeart/2005/8/layout/list1"/>
    <dgm:cxn modelId="{358BA4D2-2125-4794-83AA-0F52F27A5F94}" type="presParOf" srcId="{12D7F63D-0762-400F-AB97-BC7930681103}" destId="{322153B9-0212-40D3-9C90-10A66CC140C3}" srcOrd="4" destOrd="0" presId="urn:microsoft.com/office/officeart/2005/8/layout/list1"/>
    <dgm:cxn modelId="{4A789C41-5AA4-49E6-8C13-3AC62B306726}" type="presParOf" srcId="{322153B9-0212-40D3-9C90-10A66CC140C3}" destId="{FDA4580B-427F-453F-BEF4-8ABC7DB804E5}" srcOrd="0" destOrd="0" presId="urn:microsoft.com/office/officeart/2005/8/layout/list1"/>
    <dgm:cxn modelId="{54E32984-22CE-4287-BB5C-3E950496B0FE}" type="presParOf" srcId="{322153B9-0212-40D3-9C90-10A66CC140C3}" destId="{5233604F-C8FB-47D8-AD8E-25B357206962}" srcOrd="1" destOrd="0" presId="urn:microsoft.com/office/officeart/2005/8/layout/list1"/>
    <dgm:cxn modelId="{425F4403-ED91-4C6A-9A97-FFFA42FF2429}" type="presParOf" srcId="{12D7F63D-0762-400F-AB97-BC7930681103}" destId="{019A3A76-F577-4BCE-8CBB-BB1059F52182}" srcOrd="5" destOrd="0" presId="urn:microsoft.com/office/officeart/2005/8/layout/list1"/>
    <dgm:cxn modelId="{505C98AA-5DCB-415E-B399-AB5C9DD2958F}" type="presParOf" srcId="{12D7F63D-0762-400F-AB97-BC7930681103}" destId="{C86BEBBE-8BB9-4FA7-AF7E-90AFE2A8A475}" srcOrd="6" destOrd="0" presId="urn:microsoft.com/office/officeart/2005/8/layout/list1"/>
    <dgm:cxn modelId="{BC2A5F9E-663F-4619-9FEE-ED30890C06B2}" type="presParOf" srcId="{12D7F63D-0762-400F-AB97-BC7930681103}" destId="{A362C25A-28AB-4CFD-957B-B7168ADB7810}" srcOrd="7" destOrd="0" presId="urn:microsoft.com/office/officeart/2005/8/layout/list1"/>
    <dgm:cxn modelId="{EC3BB2D3-06B8-4B67-B2CF-97B6BA2CDCAD}" type="presParOf" srcId="{12D7F63D-0762-400F-AB97-BC7930681103}" destId="{66118123-B51E-4F21-9E24-4735B2899429}" srcOrd="8" destOrd="0" presId="urn:microsoft.com/office/officeart/2005/8/layout/list1"/>
    <dgm:cxn modelId="{A0C87FB3-6870-4491-9E24-641C27D9804F}" type="presParOf" srcId="{66118123-B51E-4F21-9E24-4735B2899429}" destId="{9BF1FCA6-5FC1-4B3A-A6A4-95D6520ED25F}" srcOrd="0" destOrd="0" presId="urn:microsoft.com/office/officeart/2005/8/layout/list1"/>
    <dgm:cxn modelId="{2C2819B1-FC94-40F8-BA5B-F6AEA557EFBC}" type="presParOf" srcId="{66118123-B51E-4F21-9E24-4735B2899429}" destId="{FD663A78-2E73-4457-B09D-5C38C8975F54}" srcOrd="1" destOrd="0" presId="urn:microsoft.com/office/officeart/2005/8/layout/list1"/>
    <dgm:cxn modelId="{73E1990F-DE09-4120-8B38-2E8859776158}" type="presParOf" srcId="{12D7F63D-0762-400F-AB97-BC7930681103}" destId="{E3F4E126-EC37-4635-AC99-6FF024575B03}" srcOrd="9" destOrd="0" presId="urn:microsoft.com/office/officeart/2005/8/layout/list1"/>
    <dgm:cxn modelId="{0BF3C7C8-3758-4FA4-8E9C-A45D6907C215}" type="presParOf" srcId="{12D7F63D-0762-400F-AB97-BC7930681103}" destId="{1BD95AF1-5E55-4174-80F0-DB0FC4B11DC9}"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16CCF-7A88-4857-9668-06AA53D08D6B}" type="datetimeFigureOut">
              <a:rPr lang="pt-BR" smtClean="0"/>
              <a:pPr/>
              <a:t>22/9/2016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4CD9B-CB6E-4305-A300-B6A372F372D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67CD87B-67DC-4E67-9BD0-C74E0C828988}" type="datetimeFigureOut">
              <a:rPr lang="pt-BR" smtClean="0"/>
              <a:pPr/>
              <a:t>22/9/2016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67CD87B-67DC-4E67-9BD0-C74E0C828988}" type="datetimeFigureOut">
              <a:rPr lang="pt-BR" smtClean="0"/>
              <a:pPr/>
              <a:t>22/9/2016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67CD87B-67DC-4E67-9BD0-C74E0C828988}" type="datetimeFigureOut">
              <a:rPr lang="pt-BR" smtClean="0"/>
              <a:pPr/>
              <a:t>22/9/2016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67CD87B-67DC-4E67-9BD0-C74E0C828988}" type="datetimeFigureOut">
              <a:rPr lang="pt-BR" smtClean="0"/>
              <a:pPr/>
              <a:t>22/9/2016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67CD87B-67DC-4E67-9BD0-C74E0C828988}" type="datetimeFigureOut">
              <a:rPr lang="pt-BR" smtClean="0"/>
              <a:pPr/>
              <a:t>22/9/2016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67CD87B-67DC-4E67-9BD0-C74E0C828988}" type="datetimeFigureOut">
              <a:rPr lang="pt-BR" smtClean="0"/>
              <a:pPr/>
              <a:t>22/9/2016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A057C9-0F44-4007-BCAB-E8F4DD42174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D87B-67DC-4E67-9BD0-C74E0C828988}" type="datetimeFigureOut">
              <a:rPr lang="pt-BR" smtClean="0"/>
              <a:pPr/>
              <a:t>22/9/2016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057C9-0F44-4007-BCAB-E8F4DD42174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2969" y="0"/>
            <a:ext cx="9138062" cy="6858000"/>
          </a:xfrm>
          <a:prstGeom prst="rect">
            <a:avLst/>
          </a:prstGeom>
        </p:spPr>
      </p:pic>
      <p:sp>
        <p:nvSpPr>
          <p:cNvPr id="2" name="Título 1"/>
          <p:cNvSpPr>
            <a:spLocks noGrp="1"/>
          </p:cNvSpPr>
          <p:nvPr>
            <p:ph type="title"/>
          </p:nvPr>
        </p:nvSpPr>
        <p:spPr>
          <a:xfrm>
            <a:off x="0" y="3143248"/>
            <a:ext cx="9144000" cy="1143000"/>
          </a:xfrm>
        </p:spPr>
        <p:txBody>
          <a:bodyPr>
            <a:normAutofit fontScale="90000"/>
          </a:bodyPr>
          <a:lstStyle/>
          <a:p>
            <a:r>
              <a:rPr lang="pt-BR" sz="4000" dirty="0" smtClean="0"/>
              <a:t>Plano Estadual do Livro</a:t>
            </a:r>
            <a:br>
              <a:rPr lang="pt-BR" sz="4000" dirty="0" smtClean="0"/>
            </a:br>
            <a:r>
              <a:rPr lang="pt-BR" sz="4000" dirty="0" smtClean="0"/>
              <a:t>3ª Reunião do Grupo de Trabalho</a:t>
            </a:r>
            <a:r>
              <a:rPr lang="pt-BR" dirty="0" smtClean="0"/>
              <a:t/>
            </a:r>
            <a:br>
              <a:rPr lang="pt-BR" dirty="0" smtClean="0"/>
            </a:br>
            <a:r>
              <a:rPr lang="pt-BR" dirty="0" smtClean="0"/>
              <a:t/>
            </a:r>
            <a:br>
              <a:rPr lang="pt-BR" dirty="0" smtClean="0"/>
            </a:br>
            <a:r>
              <a:rPr lang="pt-BR" sz="2700" dirty="0" smtClean="0"/>
              <a:t>21/09/2016</a:t>
            </a:r>
            <a:endParaRPr lang="pt-BR"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Superintendências Regionais de Ensino</a:t>
            </a:r>
            <a:br>
              <a:rPr lang="pt-BR" sz="2400" b="1" dirty="0" smtClean="0"/>
            </a:br>
            <a:endParaRPr lang="pt-BR" sz="2400" b="1" dirty="0"/>
          </a:p>
        </p:txBody>
      </p:sp>
      <p:pic>
        <p:nvPicPr>
          <p:cNvPr id="7" name="Espaço Reservado para Conteúdo 4" descr="Academias.bmp"/>
          <p:cNvPicPr>
            <a:picLocks noGrp="1" noChangeAspect="1"/>
          </p:cNvPicPr>
          <p:nvPr>
            <p:ph idx="1"/>
          </p:nvPr>
        </p:nvPicPr>
        <p:blipFill>
          <a:blip r:embed="rId4"/>
          <a:stretch>
            <a:fillRect/>
          </a:stretch>
        </p:blipFill>
        <p:spPr>
          <a:xfrm>
            <a:off x="428596" y="1928802"/>
            <a:ext cx="8308208" cy="4286280"/>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8" name="Espaço Reservado para Conteúdo 7"/>
          <p:cNvSpPr>
            <a:spLocks noGrp="1"/>
          </p:cNvSpPr>
          <p:nvPr>
            <p:ph idx="1"/>
          </p:nvPr>
        </p:nvSpPr>
        <p:spPr>
          <a:xfrm>
            <a:off x="555145" y="548680"/>
            <a:ext cx="7992888" cy="7344816"/>
          </a:xfrm>
        </p:spPr>
        <p:txBody>
          <a:bodyPr>
            <a:normAutofit/>
          </a:bodyPr>
          <a:lstStyle/>
          <a:p>
            <a:pPr marL="0" indent="0">
              <a:buNone/>
            </a:pPr>
            <a:r>
              <a:rPr lang="pt-BR" dirty="0"/>
              <a:t/>
            </a:r>
            <a:br>
              <a:rPr lang="pt-BR" dirty="0"/>
            </a:br>
            <a:r>
              <a:rPr lang="pt-BR" dirty="0"/>
              <a:t/>
            </a:r>
            <a:br>
              <a:rPr lang="pt-BR" dirty="0"/>
            </a:br>
            <a:r>
              <a:rPr lang="pt-BR" dirty="0"/>
              <a:t/>
            </a:r>
            <a:br>
              <a:rPr lang="pt-BR" dirty="0"/>
            </a:br>
            <a:endParaRPr lang="pt-BR" sz="24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Espaço Reservado para Conteúdo 7"/>
          <p:cNvSpPr txBox="1">
            <a:spLocks/>
          </p:cNvSpPr>
          <p:nvPr/>
        </p:nvSpPr>
        <p:spPr>
          <a:xfrm>
            <a:off x="785786" y="1928802"/>
            <a:ext cx="8143932" cy="435771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Problemas nas compras públicas de livros: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a:t>
            </a:r>
            <a:r>
              <a:rPr lang="pt-BR" sz="2200" b="1" dirty="0" smtClean="0"/>
              <a:t>Condições desiguais </a:t>
            </a:r>
            <a:r>
              <a:rPr lang="pt-BR" sz="2200" dirty="0" smtClean="0"/>
              <a:t>de concorrência e de participação em licitações;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a:t>
            </a:r>
            <a:r>
              <a:rPr lang="pt-BR" sz="2200" b="1" dirty="0" smtClean="0"/>
              <a:t>Exigência de grande capacidade </a:t>
            </a:r>
            <a:r>
              <a:rPr lang="pt-BR" sz="2200" dirty="0" smtClean="0"/>
              <a:t>econômica e produtiva dos proponentes;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Seleção com base nos </a:t>
            </a:r>
            <a:r>
              <a:rPr lang="pt-BR" sz="2200" b="1" dirty="0" smtClean="0"/>
              <a:t>exemplares já impressos</a:t>
            </a:r>
            <a:r>
              <a:rPr lang="pt-BR" sz="2200" dirty="0" smtClean="0"/>
              <a: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a:t>
            </a:r>
            <a:r>
              <a:rPr lang="pt-BR" sz="2200" b="1" dirty="0" smtClean="0"/>
              <a:t>Centralização</a:t>
            </a:r>
            <a:r>
              <a:rPr lang="pt-BR" sz="2200" dirty="0" smtClean="0"/>
              <a:t> das compras.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pt-BR" sz="2200" dirty="0" smtClean="0"/>
          </a:p>
          <a:p>
            <a:pPr marL="0" marR="0" lvl="0" indent="0" algn="l" defTabSz="914400" rtl="0" eaLnBrk="1" fontAlgn="auto" latinLnBrk="0" hangingPunct="1">
              <a:lnSpc>
                <a:spcPct val="100000"/>
              </a:lnSpc>
              <a:spcBef>
                <a:spcPct val="20000"/>
              </a:spcBef>
              <a:spcAft>
                <a:spcPts val="0"/>
              </a:spcAft>
              <a:buClrTx/>
              <a:buSzTx/>
              <a:tabLst/>
              <a:defRPr/>
            </a:pPr>
            <a:r>
              <a:rPr lang="pt-BR" sz="2200" dirty="0" smtClean="0"/>
              <a:t>Uma entre outras proposições: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Compras </a:t>
            </a:r>
            <a:r>
              <a:rPr lang="pt-BR" sz="2200" b="1" dirty="0" smtClean="0"/>
              <a:t>descentralizadas e por catálogo</a:t>
            </a:r>
            <a:r>
              <a:rPr lang="pt-BR" sz="2200" dirty="0" smtClean="0"/>
              <a: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200" dirty="0" smtClean="0"/>
              <a:t> Facilitação da participação de </a:t>
            </a:r>
            <a:r>
              <a:rPr lang="pt-BR" sz="2200" b="1" dirty="0" smtClean="0"/>
              <a:t>pequenas empresas</a:t>
            </a:r>
            <a:r>
              <a:rPr lang="pt-BR" sz="2200" dirty="0" smtClean="0"/>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Compras Públicas </a:t>
            </a:r>
            <a:br>
              <a:rPr lang="pt-BR" sz="2400" b="1" dirty="0" smtClean="0"/>
            </a:br>
            <a:endParaRPr lang="pt-BR" sz="2400" dirty="0"/>
          </a:p>
        </p:txBody>
      </p:sp>
      <p:sp>
        <p:nvSpPr>
          <p:cNvPr id="9"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193200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2" name="AutoShape 2" descr="https://lh5.googleusercontent.com/ldMvTxYoN1nmd9rbkKSn1JpRWQ9wesQPWBPre2x_YxsmRl6CcjSmZjbxz8aN7HwSRgEOnJQvQVKN_uC9f69BwRqn8XudxW4br-jEZxo6VWKosveKIk-pAwmyTO9aU1FgHB3aNlEw"/>
          <p:cNvSpPr>
            <a:spLocks noChangeAspect="1" noChangeArrowheads="1"/>
          </p:cNvSpPr>
          <p:nvPr/>
        </p:nvSpPr>
        <p:spPr bwMode="auto">
          <a:xfrm>
            <a:off x="120650" y="-1790700"/>
            <a:ext cx="5067300" cy="42100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Título 1"/>
          <p:cNvSpPr txBox="1">
            <a:spLocks/>
          </p:cNvSpPr>
          <p:nvPr/>
        </p:nvSpPr>
        <p:spPr>
          <a:xfrm>
            <a:off x="4143372" y="928670"/>
            <a:ext cx="4643470" cy="100013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800" b="0" i="0" u="none" strike="noStrike" kern="1200" cap="none" spc="0" normalizeH="0" baseline="0" noProof="0" dirty="0" smtClean="0">
                <a:ln>
                  <a:noFill/>
                </a:ln>
                <a:solidFill>
                  <a:schemeClr val="tx1"/>
                </a:solidFill>
                <a:effectLst/>
                <a:uLnTx/>
                <a:uFillTx/>
                <a:latin typeface="+mj-lt"/>
                <a:ea typeface="+mj-ea"/>
                <a:cs typeface="+mj-cs"/>
              </a:rPr>
              <a:t>CIRCUITO</a:t>
            </a:r>
            <a:r>
              <a:rPr kumimoji="0" lang="pt-BR" sz="2800" b="0" i="0" u="none" strike="noStrike" kern="1200" cap="none" spc="0" normalizeH="0" noProof="0" dirty="0" smtClean="0">
                <a:ln>
                  <a:noFill/>
                </a:ln>
                <a:solidFill>
                  <a:schemeClr val="tx1"/>
                </a:solidFill>
                <a:effectLst/>
                <a:uLnTx/>
                <a:uFillTx/>
                <a:latin typeface="+mj-lt"/>
                <a:ea typeface="+mj-ea"/>
                <a:cs typeface="+mj-cs"/>
              </a:rPr>
              <a:t> DAS LETRAS</a:t>
            </a:r>
            <a:endParaRPr kumimoji="0" lang="pt-BR"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3" name="Diagrama 12"/>
          <p:cNvGraphicFramePr/>
          <p:nvPr/>
        </p:nvGraphicFramePr>
        <p:xfrm>
          <a:off x="0" y="1500174"/>
          <a:ext cx="5786446" cy="4746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aixaDeTexto 13"/>
          <p:cNvSpPr txBox="1"/>
          <p:nvPr/>
        </p:nvSpPr>
        <p:spPr>
          <a:xfrm>
            <a:off x="5500694" y="2000240"/>
            <a:ext cx="3429024" cy="3139321"/>
          </a:xfrm>
          <a:prstGeom prst="rect">
            <a:avLst/>
          </a:prstGeom>
          <a:noFill/>
        </p:spPr>
        <p:txBody>
          <a:bodyPr wrap="square" rtlCol="0">
            <a:spAutoFit/>
          </a:bodyPr>
          <a:lstStyle/>
          <a:p>
            <a:pPr>
              <a:buFont typeface="Arial" pitchFamily="34" charset="0"/>
              <a:buChar char="•"/>
            </a:pPr>
            <a:r>
              <a:rPr lang="pt-BR" sz="2200" dirty="0" smtClean="0"/>
              <a:t> Quatro mesas simultâneas</a:t>
            </a:r>
          </a:p>
          <a:p>
            <a:pPr>
              <a:buFont typeface="Arial" pitchFamily="34" charset="0"/>
              <a:buChar char="•"/>
            </a:pPr>
            <a:endParaRPr lang="pt-BR" sz="2200" dirty="0" smtClean="0"/>
          </a:p>
          <a:p>
            <a:pPr>
              <a:buFont typeface="Arial" pitchFamily="34" charset="0"/>
              <a:buChar char="•"/>
            </a:pPr>
            <a:r>
              <a:rPr lang="pt-BR" sz="2200" dirty="0" smtClean="0"/>
              <a:t> Dois representantes do GT em cada temática</a:t>
            </a:r>
          </a:p>
          <a:p>
            <a:pPr>
              <a:buFont typeface="Arial" pitchFamily="34" charset="0"/>
              <a:buChar char="•"/>
            </a:pPr>
            <a:endParaRPr lang="pt-BR" sz="2200" dirty="0" smtClean="0"/>
          </a:p>
          <a:p>
            <a:pPr>
              <a:buFont typeface="Arial" pitchFamily="34" charset="0"/>
              <a:buChar char="•"/>
            </a:pPr>
            <a:r>
              <a:rPr lang="pt-BR" sz="2200" dirty="0" smtClean="0"/>
              <a:t> Atendimento ao público para dúvidas, debates e sugestões na elaboração do PELLLB/MG.</a:t>
            </a:r>
            <a:endParaRPr lang="pt-BR" sz="22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2" name="AutoShape 2" descr="https://lh5.googleusercontent.com/ldMvTxYoN1nmd9rbkKSn1JpRWQ9wesQPWBPre2x_YxsmRl6CcjSmZjbxz8aN7HwSRgEOnJQvQVKN_uC9f69BwRqn8XudxW4br-jEZxo6VWKosveKIk-pAwmyTO9aU1FgHB3aNlEw"/>
          <p:cNvSpPr>
            <a:spLocks noChangeAspect="1" noChangeArrowheads="1"/>
          </p:cNvSpPr>
          <p:nvPr/>
        </p:nvSpPr>
        <p:spPr bwMode="auto">
          <a:xfrm>
            <a:off x="120650" y="-1790700"/>
            <a:ext cx="5067300" cy="42100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Título 1"/>
          <p:cNvSpPr txBox="1">
            <a:spLocks/>
          </p:cNvSpPr>
          <p:nvPr/>
        </p:nvSpPr>
        <p:spPr>
          <a:xfrm>
            <a:off x="1000100" y="1428736"/>
            <a:ext cx="7929618" cy="100013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800" b="0" i="0" u="none" strike="noStrike" kern="1200" cap="none" spc="0" normalizeH="0" baseline="0" noProof="0" dirty="0" smtClean="0">
                <a:ln>
                  <a:noFill/>
                </a:ln>
                <a:solidFill>
                  <a:schemeClr val="tx1"/>
                </a:solidFill>
                <a:effectLst/>
                <a:uLnTx/>
                <a:uFillTx/>
                <a:latin typeface="+mj-lt"/>
                <a:ea typeface="+mj-ea"/>
                <a:cs typeface="+mj-cs"/>
              </a:rPr>
              <a:t>SEMINÁRIO</a:t>
            </a:r>
            <a:r>
              <a:rPr lang="pt-BR" sz="2800" baseline="0" dirty="0" smtClean="0">
                <a:latin typeface="+mj-lt"/>
                <a:ea typeface="+mj-ea"/>
                <a:cs typeface="+mj-cs"/>
              </a:rPr>
              <a:t>:</a:t>
            </a:r>
            <a:r>
              <a:rPr lang="pt-BR" sz="2800" dirty="0" smtClean="0">
                <a:latin typeface="+mj-lt"/>
                <a:ea typeface="+mj-ea"/>
                <a:cs typeface="+mj-cs"/>
              </a:rPr>
              <a:t> POLÍTICAS PÚBLICAS E PARTICIPAÇÃO</a:t>
            </a:r>
            <a:endParaRPr kumimoji="0" lang="pt-BR"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Diagrama 7"/>
          <p:cNvGraphicFramePr/>
          <p:nvPr/>
        </p:nvGraphicFramePr>
        <p:xfrm>
          <a:off x="642910" y="2428868"/>
          <a:ext cx="7215238" cy="3786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2969" y="0"/>
            <a:ext cx="9138062" cy="6858000"/>
          </a:xfrm>
          <a:prstGeom prst="rect">
            <a:avLst/>
          </a:prstGeom>
        </p:spPr>
      </p:pic>
      <p:sp>
        <p:nvSpPr>
          <p:cNvPr id="3" name="Espaço Reservado para Conteúdo 2"/>
          <p:cNvSpPr>
            <a:spLocks noGrp="1"/>
          </p:cNvSpPr>
          <p:nvPr>
            <p:ph idx="1"/>
          </p:nvPr>
        </p:nvSpPr>
        <p:spPr>
          <a:xfrm>
            <a:off x="0" y="2143116"/>
            <a:ext cx="9144000" cy="3571900"/>
          </a:xfrm>
        </p:spPr>
        <p:txBody>
          <a:bodyPr/>
          <a:lstStyle/>
          <a:p>
            <a:pPr algn="ctr">
              <a:buNone/>
            </a:pPr>
            <a:r>
              <a:rPr lang="pt-BR" sz="2800" dirty="0" smtClean="0"/>
              <a:t>Secretaria de Estado de Cultura</a:t>
            </a:r>
          </a:p>
          <a:p>
            <a:pPr algn="ctr">
              <a:buNone/>
            </a:pPr>
            <a:r>
              <a:rPr lang="de-DE" sz="2000" dirty="0" smtClean="0"/>
              <a:t>Tel</a:t>
            </a:r>
            <a:r>
              <a:rPr lang="de-DE" sz="2000" dirty="0"/>
              <a:t>: (31) </a:t>
            </a:r>
            <a:r>
              <a:rPr lang="de-DE" sz="2000" dirty="0" smtClean="0"/>
              <a:t>3269-1201</a:t>
            </a:r>
            <a:br>
              <a:rPr lang="de-DE" sz="2000" dirty="0" smtClean="0"/>
            </a:br>
            <a:r>
              <a:rPr lang="de-DE" sz="2000" dirty="0" smtClean="0"/>
              <a:t>E-mail: </a:t>
            </a:r>
            <a:r>
              <a:rPr lang="de-DE" sz="2000" u="sng" dirty="0" smtClean="0">
                <a:solidFill>
                  <a:schemeClr val="accent6">
                    <a:lumMod val="75000"/>
                  </a:schemeClr>
                </a:solidFill>
              </a:rPr>
              <a:t>planoestadualdolivro@cultura.mg.gov.br</a:t>
            </a:r>
            <a:r>
              <a:rPr lang="de-DE" dirty="0" smtClean="0"/>
              <a:t/>
            </a:r>
            <a:br>
              <a:rPr lang="de-DE" dirty="0" smtClean="0"/>
            </a:br>
            <a:endParaRPr lang="de-DE" dirty="0" smtClean="0"/>
          </a:p>
          <a:p>
            <a:pPr algn="ctr">
              <a:buNone/>
            </a:pPr>
            <a:r>
              <a:rPr lang="pt-BR" sz="2800" dirty="0" smtClean="0"/>
              <a:t>Secretaria de Estado de Educação</a:t>
            </a:r>
          </a:p>
          <a:p>
            <a:pPr algn="ctr">
              <a:buNone/>
            </a:pPr>
            <a:r>
              <a:rPr lang="de-DE" sz="2000" dirty="0" smtClean="0"/>
              <a:t>Tel: (31) 3915-3493</a:t>
            </a:r>
            <a:br>
              <a:rPr lang="de-DE" sz="2000" dirty="0" smtClean="0"/>
            </a:br>
            <a:r>
              <a:rPr lang="de-DE" sz="2000" dirty="0" smtClean="0"/>
              <a:t>E-mail: </a:t>
            </a:r>
            <a:r>
              <a:rPr lang="de-DE" sz="2000" u="sng" dirty="0" smtClean="0">
                <a:solidFill>
                  <a:schemeClr val="accent6">
                    <a:lumMod val="75000"/>
                  </a:schemeClr>
                </a:solidFill>
              </a:rPr>
              <a:t>planoestadualdolivro@educacao.mg.gov.br</a:t>
            </a:r>
            <a:endParaRPr lang="pt-BR" sz="28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Arcas das Letras</a:t>
            </a:r>
            <a:br>
              <a:rPr lang="pt-BR" sz="2400" b="1" dirty="0" smtClean="0"/>
            </a:br>
            <a:endParaRPr lang="pt-BR" sz="2400" b="1" dirty="0"/>
          </a:p>
        </p:txBody>
      </p:sp>
      <p:pic>
        <p:nvPicPr>
          <p:cNvPr id="11" name="Imagem 10" descr="Academias.bmp"/>
          <p:cNvPicPr>
            <a:picLocks noChangeAspect="1"/>
          </p:cNvPicPr>
          <p:nvPr/>
        </p:nvPicPr>
        <p:blipFill>
          <a:blip r:embed="rId4"/>
          <a:stretch>
            <a:fillRect/>
          </a:stretch>
        </p:blipFill>
        <p:spPr>
          <a:xfrm>
            <a:off x="357158" y="1857364"/>
            <a:ext cx="8411391" cy="434476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Pontos de Leitura</a:t>
            </a:r>
            <a:br>
              <a:rPr lang="pt-BR" sz="2400" b="1" dirty="0" smtClean="0"/>
            </a:br>
            <a:endParaRPr lang="pt-BR" sz="2400" b="1" dirty="0"/>
          </a:p>
        </p:txBody>
      </p:sp>
      <p:pic>
        <p:nvPicPr>
          <p:cNvPr id="7" name="Imagem 6" descr="Academias.bmp"/>
          <p:cNvPicPr>
            <a:picLocks noChangeAspect="1"/>
          </p:cNvPicPr>
          <p:nvPr/>
        </p:nvPicPr>
        <p:blipFill>
          <a:blip r:embed="rId4"/>
          <a:stretch>
            <a:fillRect/>
          </a:stretch>
        </p:blipFill>
        <p:spPr>
          <a:xfrm>
            <a:off x="289197" y="1857364"/>
            <a:ext cx="8490691" cy="43512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PROLER</a:t>
            </a:r>
            <a:br>
              <a:rPr lang="pt-BR" sz="2400" b="1" dirty="0" smtClean="0"/>
            </a:br>
            <a:endParaRPr lang="pt-BR" sz="2400" b="1" dirty="0"/>
          </a:p>
        </p:txBody>
      </p:sp>
      <p:pic>
        <p:nvPicPr>
          <p:cNvPr id="10" name="Imagem 9" descr="Academias.bmp"/>
          <p:cNvPicPr>
            <a:picLocks noChangeAspect="1"/>
          </p:cNvPicPr>
          <p:nvPr/>
        </p:nvPicPr>
        <p:blipFill>
          <a:blip r:embed="rId4"/>
          <a:stretch>
            <a:fillRect/>
          </a:stretch>
        </p:blipFill>
        <p:spPr>
          <a:xfrm>
            <a:off x="357158" y="1857364"/>
            <a:ext cx="8492053" cy="43378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Municípios sem biblioteca</a:t>
            </a:r>
            <a:br>
              <a:rPr lang="pt-BR" sz="2400" b="1" dirty="0" smtClean="0"/>
            </a:br>
            <a:endParaRPr lang="pt-BR" sz="2400" b="1" dirty="0"/>
          </a:p>
        </p:txBody>
      </p:sp>
      <p:pic>
        <p:nvPicPr>
          <p:cNvPr id="7" name="Imagem 6" descr="Academias.bmp"/>
          <p:cNvPicPr>
            <a:picLocks noChangeAspect="1"/>
          </p:cNvPicPr>
          <p:nvPr/>
        </p:nvPicPr>
        <p:blipFill>
          <a:blip r:embed="rId4"/>
          <a:stretch>
            <a:fillRect/>
          </a:stretch>
        </p:blipFill>
        <p:spPr>
          <a:xfrm>
            <a:off x="285720" y="1888015"/>
            <a:ext cx="8501122" cy="43711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Não responderam Recadastramento</a:t>
            </a:r>
            <a:br>
              <a:rPr lang="pt-BR" sz="2400" b="1" dirty="0" smtClean="0"/>
            </a:br>
            <a:endParaRPr lang="pt-BR" sz="2400" b="1" dirty="0"/>
          </a:p>
        </p:txBody>
      </p:sp>
      <p:pic>
        <p:nvPicPr>
          <p:cNvPr id="10" name="Imagem 9" descr="imagem.bmp"/>
          <p:cNvPicPr>
            <a:picLocks noChangeAspect="1"/>
          </p:cNvPicPr>
          <p:nvPr/>
        </p:nvPicPr>
        <p:blipFill>
          <a:blip r:embed="rId4"/>
          <a:stretch>
            <a:fillRect/>
          </a:stretch>
        </p:blipFill>
        <p:spPr>
          <a:xfrm>
            <a:off x="428596" y="1928802"/>
            <a:ext cx="8353997" cy="430501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Editoras</a:t>
            </a:r>
            <a:br>
              <a:rPr lang="pt-BR" sz="2400" b="1" dirty="0" smtClean="0"/>
            </a:br>
            <a:endParaRPr lang="pt-BR" sz="2400" b="1" dirty="0"/>
          </a:p>
        </p:txBody>
      </p:sp>
      <p:pic>
        <p:nvPicPr>
          <p:cNvPr id="7" name="Imagem 6" descr="Academias.bmp"/>
          <p:cNvPicPr>
            <a:picLocks noChangeAspect="1"/>
          </p:cNvPicPr>
          <p:nvPr/>
        </p:nvPicPr>
        <p:blipFill>
          <a:blip r:embed="rId4"/>
          <a:stretch>
            <a:fillRect/>
          </a:stretch>
        </p:blipFill>
        <p:spPr>
          <a:xfrm>
            <a:off x="285720" y="1857364"/>
            <a:ext cx="8566920" cy="44291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Distribuidoras de Livros</a:t>
            </a:r>
            <a:br>
              <a:rPr lang="pt-BR" sz="2400" b="1" dirty="0" smtClean="0"/>
            </a:br>
            <a:endParaRPr lang="pt-BR" sz="2400" b="1" dirty="0"/>
          </a:p>
        </p:txBody>
      </p:sp>
      <p:pic>
        <p:nvPicPr>
          <p:cNvPr id="10" name="Imagem 9" descr="Academias.bmp"/>
          <p:cNvPicPr>
            <a:picLocks noChangeAspect="1"/>
          </p:cNvPicPr>
          <p:nvPr/>
        </p:nvPicPr>
        <p:blipFill>
          <a:blip r:embed="rId4"/>
          <a:stretch>
            <a:fillRect/>
          </a:stretch>
        </p:blipFill>
        <p:spPr>
          <a:xfrm>
            <a:off x="285720" y="1857364"/>
            <a:ext cx="8494673" cy="43577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Livrarias</a:t>
            </a:r>
            <a:br>
              <a:rPr lang="pt-BR" sz="2400" b="1" dirty="0" smtClean="0"/>
            </a:br>
            <a:endParaRPr lang="pt-BR" sz="2400" b="1" dirty="0"/>
          </a:p>
        </p:txBody>
      </p:sp>
      <p:pic>
        <p:nvPicPr>
          <p:cNvPr id="7" name="Imagem 6" descr="Academias.bmp"/>
          <p:cNvPicPr>
            <a:picLocks noChangeAspect="1"/>
          </p:cNvPicPr>
          <p:nvPr/>
        </p:nvPicPr>
        <p:blipFill>
          <a:blip r:embed="rId4"/>
          <a:stretch>
            <a:fillRect/>
          </a:stretch>
        </p:blipFill>
        <p:spPr>
          <a:xfrm>
            <a:off x="285720" y="1785926"/>
            <a:ext cx="8585148" cy="44291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0" name="Título 1"/>
          <p:cNvSpPr>
            <a:spLocks noGrp="1"/>
          </p:cNvSpPr>
          <p:nvPr>
            <p:ph type="title"/>
          </p:nvPr>
        </p:nvSpPr>
        <p:spPr>
          <a:xfrm>
            <a:off x="0" y="2500306"/>
            <a:ext cx="9144000" cy="1143000"/>
          </a:xfrm>
        </p:spPr>
        <p:txBody>
          <a:bodyPr>
            <a:normAutofit/>
          </a:bodyPr>
          <a:lstStyle/>
          <a:p>
            <a:r>
              <a:rPr lang="pt-BR" sz="2800" dirty="0" smtClean="0"/>
              <a:t>EIXO 1 – DEMOCRATIZAÇÃO DO ACESSO</a:t>
            </a:r>
            <a:endParaRPr lang="pt-B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0" y="1785926"/>
            <a:ext cx="9144000" cy="1143000"/>
          </a:xfrm>
        </p:spPr>
        <p:txBody>
          <a:bodyPr>
            <a:noAutofit/>
          </a:bodyPr>
          <a:lstStyle/>
          <a:p>
            <a:r>
              <a:rPr lang="pt-BR" sz="2800" dirty="0" smtClean="0"/>
              <a:t>Pauta</a:t>
            </a:r>
            <a:endParaRPr lang="pt-BR" sz="2800" dirty="0"/>
          </a:p>
        </p:txBody>
      </p:sp>
      <p:sp>
        <p:nvSpPr>
          <p:cNvPr id="8" name="Espaço Reservado para Conteúdo 7"/>
          <p:cNvSpPr>
            <a:spLocks noGrp="1"/>
          </p:cNvSpPr>
          <p:nvPr>
            <p:ph idx="1"/>
          </p:nvPr>
        </p:nvSpPr>
        <p:spPr>
          <a:xfrm>
            <a:off x="1714480" y="2714620"/>
            <a:ext cx="5929354" cy="3214710"/>
          </a:xfrm>
        </p:spPr>
        <p:txBody>
          <a:bodyPr>
            <a:normAutofit/>
          </a:bodyPr>
          <a:lstStyle/>
          <a:p>
            <a:pPr lvl="1"/>
            <a:r>
              <a:rPr lang="pt-BR" sz="2400" dirty="0" smtClean="0"/>
              <a:t>Apresentações: diagnóstico parcial</a:t>
            </a:r>
          </a:p>
          <a:p>
            <a:pPr lvl="1"/>
            <a:r>
              <a:rPr lang="pt-BR" sz="2400" dirty="0" smtClean="0"/>
              <a:t>Participação no Circuito das Letras</a:t>
            </a:r>
          </a:p>
          <a:p>
            <a:pPr lvl="1"/>
            <a:r>
              <a:rPr lang="pt-BR" sz="2400" dirty="0" smtClean="0"/>
              <a:t>Proposta de seminário</a:t>
            </a:r>
          </a:p>
          <a:p>
            <a:pPr lvl="1"/>
            <a:r>
              <a:rPr lang="pt-BR" sz="2400" dirty="0" smtClean="0"/>
              <a:t>Agenda da próxima reunião</a:t>
            </a:r>
          </a:p>
          <a:p>
            <a:pPr lvl="1"/>
            <a:endParaRPr lang="pt-BR" sz="24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cstate="print"/>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6" name="Título 5"/>
          <p:cNvSpPr>
            <a:spLocks noGrp="1"/>
          </p:cNvSpPr>
          <p:nvPr>
            <p:ph type="title"/>
          </p:nvPr>
        </p:nvSpPr>
        <p:spPr>
          <a:xfrm>
            <a:off x="2428860" y="1214422"/>
            <a:ext cx="6515088" cy="1143000"/>
          </a:xfrm>
        </p:spPr>
        <p:txBody>
          <a:bodyPr>
            <a:noAutofit/>
          </a:bodyPr>
          <a:lstStyle/>
          <a:p>
            <a:pPr algn="r"/>
            <a:r>
              <a:rPr lang="pt-BR" sz="2400" b="1" dirty="0" smtClean="0"/>
              <a:t/>
            </a:r>
            <a:br>
              <a:rPr lang="pt-BR" sz="2400" b="1" dirty="0" smtClean="0"/>
            </a:br>
            <a:r>
              <a:rPr lang="pt-BR" sz="2400" b="1" dirty="0" smtClean="0"/>
              <a:t>Número e a situação das bibliotecas públicas, escolares e comunitárias no estado</a:t>
            </a:r>
            <a:br>
              <a:rPr lang="pt-BR" sz="2400" b="1" dirty="0" smtClean="0"/>
            </a:br>
            <a:endParaRPr lang="pt-BR" sz="2400" b="1" dirty="0"/>
          </a:p>
        </p:txBody>
      </p:sp>
      <p:sp>
        <p:nvSpPr>
          <p:cNvPr id="9" name="Espaço Reservado para Conteúdo 8"/>
          <p:cNvSpPr>
            <a:spLocks noGrp="1"/>
          </p:cNvSpPr>
          <p:nvPr>
            <p:ph idx="1"/>
          </p:nvPr>
        </p:nvSpPr>
        <p:spPr>
          <a:xfrm>
            <a:off x="500034" y="2571744"/>
            <a:ext cx="8229600" cy="3697295"/>
          </a:xfrm>
        </p:spPr>
        <p:txBody>
          <a:bodyPr>
            <a:normAutofit/>
          </a:bodyPr>
          <a:lstStyle/>
          <a:p>
            <a:pPr algn="just">
              <a:buNone/>
            </a:pPr>
            <a:r>
              <a:rPr lang="pt-BR" sz="2200" dirty="0" smtClean="0"/>
              <a:t>Instituto Brasileiro de Geografia e Estatística (IBGE): </a:t>
            </a:r>
          </a:p>
          <a:p>
            <a:pPr algn="just"/>
            <a:r>
              <a:rPr lang="pt-BR" sz="2200" dirty="0" smtClean="0"/>
              <a:t>o número de bibliotecas públicas no Brasil </a:t>
            </a:r>
            <a:r>
              <a:rPr lang="pt-BR" sz="2200" b="1" dirty="0" smtClean="0"/>
              <a:t>subiu 9%</a:t>
            </a:r>
            <a:r>
              <a:rPr lang="pt-BR" sz="2200" dirty="0" smtClean="0"/>
              <a:t> entre os anos de 1999 e 2014, sendo 76,3% dos municípios em 1999 e 97,1% em 2014. </a:t>
            </a:r>
          </a:p>
          <a:p>
            <a:pPr algn="just"/>
            <a:r>
              <a:rPr lang="pt-BR" sz="2200" dirty="0" smtClean="0"/>
              <a:t>as </a:t>
            </a:r>
            <a:r>
              <a:rPr lang="pt-BR" sz="2200" b="1" dirty="0" smtClean="0"/>
              <a:t>livrarias tiveram um recuo </a:t>
            </a:r>
            <a:r>
              <a:rPr lang="pt-BR" sz="2200" dirty="0" smtClean="0"/>
              <a:t>na comparação de 1999 e 2014, diminuindo de 35,5 para 27,4% dos municípios brasileiros com este equipamento.</a:t>
            </a:r>
          </a:p>
          <a:p>
            <a:pPr algn="just"/>
            <a:endParaRPr lang="pt-BR" sz="2200" dirty="0"/>
          </a:p>
        </p:txBody>
      </p:sp>
      <p:sp>
        <p:nvSpPr>
          <p:cNvPr id="7"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1</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cstate="print"/>
          <a:stretch>
            <a:fillRect/>
          </a:stretch>
        </p:blipFill>
        <p:spPr>
          <a:xfrm>
            <a:off x="2969" y="0"/>
            <a:ext cx="9138062" cy="6858000"/>
          </a:xfrm>
          <a:prstGeom prst="rect">
            <a:avLst/>
          </a:prstGeom>
        </p:spPr>
      </p:pic>
      <p:pic>
        <p:nvPicPr>
          <p:cNvPr id="4" name="Imagem 3"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6" name="Espaço Reservado para Conteúdo 5"/>
          <p:cNvSpPr>
            <a:spLocks noGrp="1"/>
          </p:cNvSpPr>
          <p:nvPr>
            <p:ph idx="1"/>
          </p:nvPr>
        </p:nvSpPr>
        <p:spPr>
          <a:xfrm>
            <a:off x="357158" y="2500306"/>
            <a:ext cx="8229600" cy="2982915"/>
          </a:xfrm>
        </p:spPr>
        <p:txBody>
          <a:bodyPr>
            <a:normAutofit/>
          </a:bodyPr>
          <a:lstStyle/>
          <a:p>
            <a:pPr algn="just"/>
            <a:r>
              <a:rPr lang="pt-BR" sz="2200" dirty="0" smtClean="0"/>
              <a:t>Não há dados sistematizados do número total de bibliotecas escolares do estado. Contudo, segundo dados da SEE MG, 3.360 instituições de ensino ativas (dados 08/2016) somente na rede estadual.</a:t>
            </a:r>
          </a:p>
          <a:p>
            <a:pPr algn="just"/>
            <a:r>
              <a:rPr lang="pt-BR" sz="2200" dirty="0" smtClean="0"/>
              <a:t>Segundo dados da Superintendência de Bibliotecas Públicas e Suplemento Literário, Minas Gerais possui 726 municípios com Bibliotecas Públicas, correspondendo a </a:t>
            </a:r>
            <a:r>
              <a:rPr lang="pt-BR" sz="2200" b="1" dirty="0" smtClean="0"/>
              <a:t>85% dos municípios</a:t>
            </a:r>
            <a:r>
              <a:rPr lang="pt-BR" sz="2200" dirty="0" smtClean="0"/>
              <a:t>. Destas, 32% estão vinculadas à Secretarias de Educação. </a:t>
            </a:r>
          </a:p>
          <a:p>
            <a:pPr algn="just"/>
            <a:endParaRPr lang="pt-BR" sz="2200" dirty="0"/>
          </a:p>
        </p:txBody>
      </p:sp>
      <p:sp>
        <p:nvSpPr>
          <p:cNvPr id="9" name="Título 5"/>
          <p:cNvSpPr>
            <a:spLocks noGrp="1"/>
          </p:cNvSpPr>
          <p:nvPr>
            <p:ph type="title"/>
          </p:nvPr>
        </p:nvSpPr>
        <p:spPr>
          <a:xfrm>
            <a:off x="2428860" y="1214422"/>
            <a:ext cx="6515088" cy="1143000"/>
          </a:xfrm>
        </p:spPr>
        <p:txBody>
          <a:bodyPr>
            <a:noAutofit/>
          </a:bodyPr>
          <a:lstStyle/>
          <a:p>
            <a:pPr algn="r"/>
            <a:r>
              <a:rPr lang="pt-BR" sz="2400" b="1" dirty="0" smtClean="0"/>
              <a:t/>
            </a:r>
            <a:br>
              <a:rPr lang="pt-BR" sz="2400" b="1" dirty="0" smtClean="0"/>
            </a:br>
            <a:r>
              <a:rPr lang="pt-BR" sz="2400" b="1" dirty="0" smtClean="0"/>
              <a:t>Número e a situação das bibliotecas públicas, escolares e comunitárias no estado</a:t>
            </a:r>
            <a:br>
              <a:rPr lang="pt-BR" sz="2400" b="1" dirty="0" smtClean="0"/>
            </a:br>
            <a:endParaRPr lang="pt-BR" sz="2400" b="1" dirty="0"/>
          </a:p>
        </p:txBody>
      </p:sp>
      <p:sp>
        <p:nvSpPr>
          <p:cNvPr id="10"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smtClean="0">
                <a:ln>
                  <a:noFill/>
                </a:ln>
                <a:solidFill>
                  <a:schemeClr val="tx1"/>
                </a:solidFill>
                <a:effectLst/>
                <a:uLnTx/>
                <a:uFillTx/>
                <a:latin typeface="+mj-lt"/>
                <a:ea typeface="+mj-ea"/>
                <a:cs typeface="+mj-cs"/>
              </a:rPr>
              <a:t>EIXO 1</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descr="Template.png"/>
          <p:cNvPicPr>
            <a:picLocks noChangeAspect="1"/>
          </p:cNvPicPr>
          <p:nvPr/>
        </p:nvPicPr>
        <p:blipFill>
          <a:blip r:embed="rId2" cstate="print"/>
          <a:stretch>
            <a:fillRect/>
          </a:stretch>
        </p:blipFill>
        <p:spPr>
          <a:xfrm>
            <a:off x="5938" y="0"/>
            <a:ext cx="9138062" cy="6858000"/>
          </a:xfrm>
          <a:prstGeom prst="rect">
            <a:avLst/>
          </a:prstGeom>
        </p:spPr>
      </p:pic>
      <p:pic>
        <p:nvPicPr>
          <p:cNvPr id="17" name="Imagem 16"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21" name="CaixaDeTexto 20"/>
          <p:cNvSpPr txBox="1"/>
          <p:nvPr/>
        </p:nvSpPr>
        <p:spPr>
          <a:xfrm>
            <a:off x="428596" y="2428868"/>
            <a:ext cx="8136904" cy="3342453"/>
          </a:xfrm>
          <a:prstGeom prst="rect">
            <a:avLst/>
          </a:prstGeom>
          <a:noFill/>
        </p:spPr>
        <p:txBody>
          <a:bodyPr wrap="square" rtlCol="0">
            <a:spAutoFit/>
          </a:bodyPr>
          <a:lstStyle/>
          <a:p>
            <a:pPr marL="342900" indent="-342900" algn="just">
              <a:spcBef>
                <a:spcPct val="20000"/>
              </a:spcBef>
              <a:buFont typeface="Arial" pitchFamily="34" charset="0"/>
              <a:buChar char="•"/>
            </a:pPr>
            <a:r>
              <a:rPr lang="pt-BR" sz="2200" dirty="0" smtClean="0"/>
              <a:t>Com relação às bibliotecas comunitárias, não existe no Estado de Minas Gerais um órgão específico que cuide oficialmente das parcerias estado/bibliotecas comunitárias.</a:t>
            </a:r>
          </a:p>
          <a:p>
            <a:pPr marL="342900" indent="-342900" algn="just">
              <a:spcBef>
                <a:spcPct val="20000"/>
              </a:spcBef>
            </a:pPr>
            <a:r>
              <a:rPr lang="pt-BR" sz="2200" i="1" dirty="0" smtClean="0"/>
              <a:t>O Livro em Minas</a:t>
            </a:r>
            <a:r>
              <a:rPr lang="pt-BR" sz="2200" dirty="0" smtClean="0"/>
              <a:t>, editado pela Câmara Mineira do Livro em 2015</a:t>
            </a:r>
          </a:p>
          <a:p>
            <a:pPr marL="342900" indent="-342900" algn="just">
              <a:spcBef>
                <a:spcPct val="20000"/>
              </a:spcBef>
              <a:buFont typeface="Arial" pitchFamily="34" charset="0"/>
              <a:buChar char="•"/>
            </a:pPr>
            <a:r>
              <a:rPr lang="pt-BR" sz="2200" dirty="0" smtClean="0"/>
              <a:t>Em relação às livrarias em Minas Gerais, 46% estão na capital e 54% no interior </a:t>
            </a:r>
          </a:p>
          <a:p>
            <a:pPr marL="342900" indent="-342900" algn="just">
              <a:spcBef>
                <a:spcPct val="20000"/>
              </a:spcBef>
              <a:buFont typeface="Arial" pitchFamily="34" charset="0"/>
              <a:buChar char="•"/>
            </a:pPr>
            <a:r>
              <a:rPr lang="pt-BR" sz="2200" dirty="0" smtClean="0"/>
              <a:t>26% região Central; 17% na Zona da Mata; 12% no Triângulo; 11% no Centro-Oeste; 8% no Rio Doce e 4% na Norte e </a:t>
            </a:r>
            <a:r>
              <a:rPr lang="pt-BR" sz="2200" dirty="0" err="1" smtClean="0"/>
              <a:t>Alto-Paranaíba</a:t>
            </a:r>
            <a:r>
              <a:rPr lang="pt-BR" sz="2200" dirty="0" smtClean="0"/>
              <a:t> e 2% no Noroeste e Jequitinhonha.</a:t>
            </a:r>
            <a:endParaRPr lang="pt-BR" sz="2200" dirty="0"/>
          </a:p>
        </p:txBody>
      </p:sp>
      <p:sp>
        <p:nvSpPr>
          <p:cNvPr id="7" name="Título 5"/>
          <p:cNvSpPr>
            <a:spLocks noGrp="1"/>
          </p:cNvSpPr>
          <p:nvPr>
            <p:ph type="title"/>
          </p:nvPr>
        </p:nvSpPr>
        <p:spPr>
          <a:xfrm>
            <a:off x="2428860" y="1214422"/>
            <a:ext cx="6515088" cy="1143000"/>
          </a:xfrm>
        </p:spPr>
        <p:txBody>
          <a:bodyPr>
            <a:noAutofit/>
          </a:bodyPr>
          <a:lstStyle/>
          <a:p>
            <a:pPr algn="r"/>
            <a:r>
              <a:rPr lang="pt-BR" sz="2400" b="1" dirty="0" smtClean="0"/>
              <a:t/>
            </a:r>
            <a:br>
              <a:rPr lang="pt-BR" sz="2400" b="1" dirty="0" smtClean="0"/>
            </a:br>
            <a:r>
              <a:rPr lang="pt-BR" sz="2400" b="1" dirty="0" smtClean="0"/>
              <a:t>Número e a situação das bibliotecas públicas, escolares e comunitárias no estado</a:t>
            </a:r>
            <a:br>
              <a:rPr lang="pt-BR" sz="2400" b="1" dirty="0" smtClean="0"/>
            </a:br>
            <a:endParaRPr lang="pt-BR" sz="2400" b="1" dirty="0"/>
          </a:p>
        </p:txBody>
      </p:sp>
      <p:sp>
        <p:nvSpPr>
          <p:cNvPr id="8"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smtClean="0">
                <a:ln>
                  <a:noFill/>
                </a:ln>
                <a:solidFill>
                  <a:schemeClr val="tx1"/>
                </a:solidFill>
                <a:effectLst/>
                <a:uLnTx/>
                <a:uFillTx/>
                <a:latin typeface="+mj-lt"/>
                <a:ea typeface="+mj-ea"/>
                <a:cs typeface="+mj-cs"/>
              </a:rPr>
              <a:t>EIXO 1</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571472" y="2643182"/>
            <a:ext cx="8229600" cy="3369845"/>
          </a:xfrm>
        </p:spPr>
        <p:txBody>
          <a:bodyPr>
            <a:normAutofit/>
          </a:bodyPr>
          <a:lstStyle/>
          <a:p>
            <a:pPr>
              <a:buNone/>
            </a:pPr>
            <a:r>
              <a:rPr lang="pt-BR" sz="2200" dirty="0" smtClean="0"/>
              <a:t>Retratos da Leitura no Brasil</a:t>
            </a:r>
          </a:p>
          <a:p>
            <a:pPr algn="just"/>
            <a:r>
              <a:rPr lang="pt-BR" sz="2200" dirty="0" smtClean="0"/>
              <a:t>Sobre os lugares em que se costuma ler livros, a casa é o principal, representando 81%. As bibliotecas aparecem em terceiro lugar, representando 19% das respostas. Salienta-se que houve um crescimento com relação aos anos de 2007 e 2011, que era de 12%.</a:t>
            </a:r>
          </a:p>
          <a:p>
            <a:endParaRPr lang="pt-BR" sz="2200" dirty="0"/>
          </a:p>
        </p:txBody>
      </p:sp>
      <p:sp>
        <p:nvSpPr>
          <p:cNvPr id="13"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ítulo 1"/>
          <p:cNvSpPr>
            <a:spLocks noGrp="1"/>
          </p:cNvSpPr>
          <p:nvPr>
            <p:ph type="title"/>
          </p:nvPr>
        </p:nvSpPr>
        <p:spPr>
          <a:xfrm>
            <a:off x="6215106"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500034" y="2357430"/>
            <a:ext cx="8229600" cy="3369845"/>
          </a:xfrm>
        </p:spPr>
        <p:txBody>
          <a:bodyPr>
            <a:normAutofit/>
          </a:bodyPr>
          <a:lstStyle/>
          <a:p>
            <a:pPr>
              <a:buNone/>
            </a:pPr>
            <a:r>
              <a:rPr lang="pt-BR" sz="2200" dirty="0" smtClean="0"/>
              <a:t>Principais formas de acesso ao livro</a:t>
            </a:r>
          </a:p>
          <a:p>
            <a:pPr algn="just"/>
            <a:r>
              <a:rPr lang="pt-BR" sz="2200" dirty="0" smtClean="0"/>
              <a:t>Os livros emprestados em escola estão em quarto lugar, representando 9% e os livros emprestados em bibliotecas públicas e comunitárias estão em sétimo lugar, com 7% das respostas. A </a:t>
            </a:r>
            <a:r>
              <a:rPr lang="pt-BR" sz="2200" b="1" dirty="0" smtClean="0"/>
              <a:t>compra em lojas físicas e pela internet </a:t>
            </a:r>
            <a:r>
              <a:rPr lang="pt-BR" sz="2200" dirty="0" smtClean="0"/>
              <a:t>está em primeiro lugar, representando </a:t>
            </a:r>
            <a:r>
              <a:rPr lang="pt-BR" sz="2200" b="1" dirty="0" smtClean="0"/>
              <a:t>43%</a:t>
            </a:r>
            <a:r>
              <a:rPr lang="pt-BR" sz="2200" dirty="0" smtClean="0"/>
              <a:t>. </a:t>
            </a:r>
            <a:endParaRPr lang="pt-BR" sz="2200" dirty="0"/>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Título 1"/>
          <p:cNvSpPr>
            <a:spLocks noGrp="1"/>
          </p:cNvSpPr>
          <p:nvPr>
            <p:ph type="title"/>
          </p:nvPr>
        </p:nvSpPr>
        <p:spPr>
          <a:xfrm>
            <a:off x="6215106"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cstate="print"/>
          <a:stretch>
            <a:fillRect/>
          </a:stretch>
        </p:blipFill>
        <p:spPr>
          <a:xfrm>
            <a:off x="5938" y="0"/>
            <a:ext cx="9138062" cy="6858000"/>
          </a:xfrm>
          <a:prstGeom prst="rect">
            <a:avLst/>
          </a:prstGeom>
        </p:spPr>
      </p:pic>
      <p:sp>
        <p:nvSpPr>
          <p:cNvPr id="3" name="Espaço Reservado para Conteúdo 2"/>
          <p:cNvSpPr>
            <a:spLocks noGrp="1"/>
          </p:cNvSpPr>
          <p:nvPr>
            <p:ph idx="1"/>
          </p:nvPr>
        </p:nvSpPr>
        <p:spPr>
          <a:xfrm>
            <a:off x="500034" y="2571744"/>
            <a:ext cx="8229600" cy="2500330"/>
          </a:xfrm>
        </p:spPr>
        <p:txBody>
          <a:bodyPr>
            <a:normAutofit/>
          </a:bodyPr>
          <a:lstStyle/>
          <a:p>
            <a:pPr>
              <a:buNone/>
            </a:pPr>
            <a:r>
              <a:rPr lang="pt-BR" sz="2200" dirty="0" smtClean="0"/>
              <a:t>Dados do IBGE de 2015, em MG: </a:t>
            </a:r>
          </a:p>
          <a:p>
            <a:pPr algn="just"/>
            <a:r>
              <a:rPr lang="pt-BR" sz="2200" dirty="0" smtClean="0"/>
              <a:t>O número de matrículas no ensino fundamental foi de 2.657.185. Destas, a maior parte, 1.188.184 (</a:t>
            </a:r>
            <a:r>
              <a:rPr lang="pt-BR" sz="2200" b="1" dirty="0" smtClean="0"/>
              <a:t>44,7%</a:t>
            </a:r>
            <a:r>
              <a:rPr lang="pt-BR" sz="2200" dirty="0" smtClean="0"/>
              <a:t>) foram em </a:t>
            </a:r>
            <a:r>
              <a:rPr lang="pt-BR" sz="2200" b="1" dirty="0" smtClean="0"/>
              <a:t>escolas públicas estaduais</a:t>
            </a:r>
            <a:r>
              <a:rPr lang="pt-BR" sz="2200" dirty="0" smtClean="0"/>
              <a:t>, seguido de 44,09% em escola pública municipal, 11% em escola particular e 0,10% em escola pública federal. </a:t>
            </a:r>
            <a:endParaRPr lang="pt-BR" sz="2200" dirty="0"/>
          </a:p>
          <a:p>
            <a:endParaRPr lang="pt-BR" sz="2200" dirty="0"/>
          </a:p>
        </p:txBody>
      </p:sp>
      <p:pic>
        <p:nvPicPr>
          <p:cNvPr id="4" name="Imagem 3"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6" name="Título 5"/>
          <p:cNvSpPr txBox="1">
            <a:spLocks/>
          </p:cNvSpPr>
          <p:nvPr/>
        </p:nvSpPr>
        <p:spPr>
          <a:xfrm>
            <a:off x="4143372" y="1285860"/>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ítulo 1"/>
          <p:cNvSpPr>
            <a:spLocks noGrp="1"/>
          </p:cNvSpPr>
          <p:nvPr>
            <p:ph type="title"/>
          </p:nvPr>
        </p:nvSpPr>
        <p:spPr>
          <a:xfrm>
            <a:off x="6143636" y="1071546"/>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cstate="print"/>
          <a:stretch>
            <a:fillRect/>
          </a:stretch>
        </p:blipFill>
        <p:spPr>
          <a:xfrm>
            <a:off x="2969" y="0"/>
            <a:ext cx="9138062" cy="6858000"/>
          </a:xfrm>
          <a:prstGeom prst="rect">
            <a:avLst/>
          </a:prstGeom>
        </p:spPr>
      </p:pic>
      <p:sp>
        <p:nvSpPr>
          <p:cNvPr id="3" name="Espaço Reservado para Conteúdo 2"/>
          <p:cNvSpPr>
            <a:spLocks noGrp="1"/>
          </p:cNvSpPr>
          <p:nvPr>
            <p:ph idx="1"/>
          </p:nvPr>
        </p:nvSpPr>
        <p:spPr>
          <a:xfrm>
            <a:off x="428596" y="2214554"/>
            <a:ext cx="8229600" cy="3643338"/>
          </a:xfrm>
        </p:spPr>
        <p:txBody>
          <a:bodyPr>
            <a:normAutofit/>
          </a:bodyPr>
          <a:lstStyle/>
          <a:p>
            <a:pPr>
              <a:buNone/>
            </a:pPr>
            <a:r>
              <a:rPr lang="pt-BR" sz="2200" dirty="0" smtClean="0"/>
              <a:t>Dados do IBGE de 2015, em MG: </a:t>
            </a:r>
          </a:p>
          <a:p>
            <a:pPr algn="just"/>
            <a:r>
              <a:rPr lang="pt-BR" sz="2200" dirty="0" smtClean="0"/>
              <a:t>No ensino médio as escolas estaduais também receberam o maior número de matrículas, uma vez ser dos estados a obrigação da oferta do ensino médio público. Das 787.359 matrículas, </a:t>
            </a:r>
            <a:r>
              <a:rPr lang="pt-BR" sz="2200" b="1" dirty="0" smtClean="0"/>
              <a:t>86,5%</a:t>
            </a:r>
            <a:r>
              <a:rPr lang="pt-BR" sz="2200" dirty="0" smtClean="0"/>
              <a:t> (681.738) foram em </a:t>
            </a:r>
            <a:r>
              <a:rPr lang="pt-BR" sz="2200" b="1" dirty="0" smtClean="0"/>
              <a:t>escolas estaduais</a:t>
            </a:r>
            <a:r>
              <a:rPr lang="pt-BR" sz="2200" dirty="0" smtClean="0"/>
              <a:t>, seguido de 10,3% em escolas privadas (81.523), 2,2% em escolas federais (17.864) e</a:t>
            </a:r>
            <a:r>
              <a:rPr lang="pt-BR" sz="2200" b="1" dirty="0" smtClean="0"/>
              <a:t> </a:t>
            </a:r>
            <a:r>
              <a:rPr lang="pt-BR" sz="2200" dirty="0" smtClean="0"/>
              <a:t>0,7% (6.234)</a:t>
            </a:r>
            <a:r>
              <a:rPr lang="pt-BR" sz="2200" b="1" dirty="0" smtClean="0"/>
              <a:t> </a:t>
            </a:r>
            <a:r>
              <a:rPr lang="pt-BR" sz="2200" dirty="0" smtClean="0"/>
              <a:t>em escolas municipais. </a:t>
            </a:r>
          </a:p>
          <a:p>
            <a:pPr algn="just"/>
            <a:r>
              <a:rPr lang="pt-BR" sz="2200" dirty="0" smtClean="0"/>
              <a:t>Podemos notar que os investimentos nas bibliotecas escolares estaduais devem, realmente, serem maiores e contínuos uma vez que está nelas a maior parte dos alunos estudantes de MG.</a:t>
            </a:r>
          </a:p>
          <a:p>
            <a:endParaRPr lang="pt-BR" sz="2200" dirty="0"/>
          </a:p>
          <a:p>
            <a:endParaRPr lang="pt-BR" sz="2200" dirty="0"/>
          </a:p>
        </p:txBody>
      </p:sp>
      <p:pic>
        <p:nvPicPr>
          <p:cNvPr id="4" name="Imagem 3"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6" name="Título 5"/>
          <p:cNvSpPr txBox="1">
            <a:spLocks/>
          </p:cNvSpPr>
          <p:nvPr/>
        </p:nvSpPr>
        <p:spPr>
          <a:xfrm>
            <a:off x="4143372" y="1285860"/>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ítulo 1"/>
          <p:cNvSpPr>
            <a:spLocks noGrp="1"/>
          </p:cNvSpPr>
          <p:nvPr>
            <p:ph type="title"/>
          </p:nvPr>
        </p:nvSpPr>
        <p:spPr>
          <a:xfrm>
            <a:off x="6215074" y="1071546"/>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428596" y="2357430"/>
            <a:ext cx="8229600" cy="3369845"/>
          </a:xfrm>
        </p:spPr>
        <p:txBody>
          <a:bodyPr>
            <a:normAutofit/>
          </a:bodyPr>
          <a:lstStyle/>
          <a:p>
            <a:pPr marL="0" indent="0" algn="just">
              <a:buNone/>
            </a:pPr>
            <a:r>
              <a:rPr lang="pt-BR" sz="2200" dirty="0" smtClean="0"/>
              <a:t>Em Minas Gerais, segundo o Censo Demográfico 2010 Sistema Nacional de Informação de Gênero</a:t>
            </a:r>
          </a:p>
          <a:p>
            <a:pPr algn="just"/>
            <a:r>
              <a:rPr lang="pt-BR" sz="2200" dirty="0" smtClean="0"/>
              <a:t>Existem 1.246.630 </a:t>
            </a:r>
            <a:r>
              <a:rPr lang="pt-BR" sz="2200" b="1" dirty="0" smtClean="0"/>
              <a:t>analfabetos com 15 anos ou mais de idade</a:t>
            </a:r>
            <a:r>
              <a:rPr lang="pt-BR" sz="2200" dirty="0" smtClean="0"/>
              <a:t>, representando </a:t>
            </a:r>
            <a:r>
              <a:rPr lang="pt-BR" sz="2200" b="1" dirty="0" smtClean="0"/>
              <a:t>8,2%</a:t>
            </a:r>
            <a:r>
              <a:rPr lang="pt-BR" sz="2200" dirty="0" smtClean="0"/>
              <a:t> da população. Entre os homens analfabetos com 15 anos ou mais a taxa é de 8,0% (590.505) e entre as mulheres na mesma faixa etária a taxa é superior, 8,4% (656.125). </a:t>
            </a:r>
            <a:endParaRPr lang="pt-BR" sz="2200" dirty="0"/>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428596" y="2214554"/>
            <a:ext cx="8072494" cy="4000528"/>
          </a:xfrm>
        </p:spPr>
        <p:txBody>
          <a:bodyPr>
            <a:normAutofit/>
          </a:bodyPr>
          <a:lstStyle/>
          <a:p>
            <a:pPr marL="0" indent="0" algn="just">
              <a:buNone/>
            </a:pPr>
            <a:r>
              <a:rPr lang="pt-BR" sz="2200" dirty="0" smtClean="0">
                <a:latin typeface="+mj-lt"/>
              </a:rPr>
              <a:t>Segundo “Retratos das bibliotecas públicas municipais”, as informações mais importantes são as seguintes:</a:t>
            </a:r>
          </a:p>
          <a:p>
            <a:pPr algn="just"/>
            <a:r>
              <a:rPr lang="pt-BR" sz="2200" dirty="0" smtClean="0">
                <a:latin typeface="+mj-lt"/>
              </a:rPr>
              <a:t>A maioria, 343 bibliotecas, possui até 1 mil leitores cadastrados sendo 51% mulheres. </a:t>
            </a:r>
            <a:r>
              <a:rPr lang="pt-BR" sz="2200" b="1" dirty="0" smtClean="0">
                <a:latin typeface="+mj-lt"/>
              </a:rPr>
              <a:t>74%  são jovens</a:t>
            </a:r>
            <a:r>
              <a:rPr lang="pt-BR" sz="2200" dirty="0" smtClean="0">
                <a:latin typeface="+mj-lt"/>
              </a:rPr>
              <a:t>, destes, 40% têm menos que 14 anos. </a:t>
            </a:r>
            <a:r>
              <a:rPr lang="pt-BR" sz="2200" b="1" dirty="0" smtClean="0">
                <a:latin typeface="+mj-lt"/>
              </a:rPr>
              <a:t>Idosos representam apenas 0,5% dos leitores</a:t>
            </a:r>
            <a:r>
              <a:rPr lang="pt-BR" sz="2200" dirty="0" smtClean="0">
                <a:latin typeface="+mj-lt"/>
              </a:rPr>
              <a:t>. </a:t>
            </a:r>
          </a:p>
          <a:p>
            <a:pPr algn="just"/>
            <a:r>
              <a:rPr lang="pt-BR" sz="2200" dirty="0" smtClean="0">
                <a:latin typeface="+mj-lt"/>
              </a:rPr>
              <a:t>A maioria esmagadora possui acervo em papel e os leitores </a:t>
            </a:r>
            <a:r>
              <a:rPr lang="pt-BR" sz="2200" dirty="0" err="1" smtClean="0">
                <a:latin typeface="+mj-lt"/>
              </a:rPr>
              <a:t>frequentam</a:t>
            </a:r>
            <a:r>
              <a:rPr lang="pt-BR" sz="2200" dirty="0" smtClean="0">
                <a:latin typeface="+mj-lt"/>
              </a:rPr>
              <a:t> para realizar trabalhos escolares (37%), pegar livros emprestados (38%), 7% utilizar internet, 11% ler no local. </a:t>
            </a:r>
            <a:r>
              <a:rPr lang="pt-BR" sz="2200" b="1" dirty="0" smtClean="0">
                <a:latin typeface="+mj-lt"/>
              </a:rPr>
              <a:t>74% dos empréstimos são de livros de literatura</a:t>
            </a:r>
            <a:r>
              <a:rPr lang="pt-BR" sz="2200" dirty="0" smtClean="0">
                <a:latin typeface="+mj-lt"/>
              </a:rPr>
              <a:t>, com 49% de títulos </a:t>
            </a:r>
            <a:r>
              <a:rPr lang="pt-BR" sz="2200" dirty="0" err="1" smtClean="0">
                <a:latin typeface="+mj-lt"/>
              </a:rPr>
              <a:t>infantojuvenis</a:t>
            </a:r>
            <a:r>
              <a:rPr lang="pt-BR" sz="2200" dirty="0" smtClean="0">
                <a:latin typeface="+mj-lt"/>
              </a:rPr>
              <a:t>. Os acervos são formados inicialmente conforme determinação da UNESCO. </a:t>
            </a:r>
            <a:endParaRPr lang="pt-BR" sz="2200" dirty="0">
              <a:latin typeface="+mj-lt"/>
            </a:endParaRPr>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428596" y="2428868"/>
            <a:ext cx="8229600" cy="3369845"/>
          </a:xfrm>
        </p:spPr>
        <p:txBody>
          <a:bodyPr>
            <a:normAutofit/>
          </a:bodyPr>
          <a:lstStyle/>
          <a:p>
            <a:pPr marL="0" indent="0" algn="just">
              <a:buNone/>
            </a:pPr>
            <a:r>
              <a:rPr lang="pt-BR" sz="2200" dirty="0" smtClean="0">
                <a:latin typeface="+mj-lt"/>
              </a:rPr>
              <a:t>O Livro em Minas, editado pela Câmara Mineira do Livro em 2015</a:t>
            </a:r>
          </a:p>
          <a:p>
            <a:pPr algn="just"/>
            <a:r>
              <a:rPr lang="pt-BR" sz="2200" dirty="0" smtClean="0">
                <a:latin typeface="+mj-lt"/>
              </a:rPr>
              <a:t>Com relação às formas de acesso ao livro, a maior parte (</a:t>
            </a:r>
            <a:r>
              <a:rPr lang="pt-BR" sz="2200" b="1" dirty="0" smtClean="0">
                <a:latin typeface="+mj-lt"/>
              </a:rPr>
              <a:t>52,62%</a:t>
            </a:r>
            <a:r>
              <a:rPr lang="pt-BR" sz="2200" dirty="0" smtClean="0">
                <a:latin typeface="+mj-lt"/>
              </a:rPr>
              <a:t>) </a:t>
            </a:r>
            <a:r>
              <a:rPr lang="pt-BR" sz="2200" b="1" dirty="0" smtClean="0">
                <a:latin typeface="+mj-lt"/>
              </a:rPr>
              <a:t>compram os livros</a:t>
            </a:r>
            <a:r>
              <a:rPr lang="pt-BR" sz="2200" dirty="0" smtClean="0">
                <a:latin typeface="+mj-lt"/>
              </a:rPr>
              <a:t>, </a:t>
            </a:r>
            <a:r>
              <a:rPr lang="pt-BR" sz="2200" b="1" dirty="0" smtClean="0">
                <a:latin typeface="+mj-lt"/>
              </a:rPr>
              <a:t>31,46%</a:t>
            </a:r>
            <a:r>
              <a:rPr lang="pt-BR" sz="2200" dirty="0" smtClean="0">
                <a:latin typeface="+mj-lt"/>
              </a:rPr>
              <a:t> </a:t>
            </a:r>
            <a:r>
              <a:rPr lang="pt-BR" sz="2200" b="1" dirty="0" smtClean="0">
                <a:latin typeface="+mj-lt"/>
              </a:rPr>
              <a:t>são emprestados por bibliotecas</a:t>
            </a:r>
            <a:r>
              <a:rPr lang="pt-BR" sz="2200" dirty="0" smtClean="0">
                <a:latin typeface="+mj-lt"/>
              </a:rPr>
              <a:t>. </a:t>
            </a:r>
          </a:p>
          <a:p>
            <a:pPr algn="just"/>
            <a:r>
              <a:rPr lang="pt-BR" sz="2200" dirty="0" smtClean="0">
                <a:latin typeface="+mj-lt"/>
              </a:rPr>
              <a:t>A média de compra de livros pelas mulheres supera os homens e quanto maior a escolaridade, maior a média de livros comprados. </a:t>
            </a:r>
          </a:p>
          <a:p>
            <a:pPr algn="just"/>
            <a:r>
              <a:rPr lang="pt-BR" sz="2200" dirty="0" smtClean="0">
                <a:latin typeface="+mj-lt"/>
              </a:rPr>
              <a:t>As </a:t>
            </a:r>
            <a:r>
              <a:rPr lang="pt-BR" sz="2200" b="1" dirty="0" smtClean="0">
                <a:latin typeface="+mj-lt"/>
              </a:rPr>
              <a:t>livrarias são os principais pontos de venda</a:t>
            </a:r>
            <a:r>
              <a:rPr lang="pt-BR" sz="2200" dirty="0" smtClean="0">
                <a:latin typeface="+mj-lt"/>
              </a:rPr>
              <a:t>, representando 42,82%. A compra pela internet representa 10,88%. </a:t>
            </a:r>
            <a:endParaRPr lang="pt-BR" sz="2200" dirty="0">
              <a:latin typeface="+mj-lt"/>
            </a:endParaRPr>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0" y="857232"/>
            <a:ext cx="9144000" cy="1143000"/>
          </a:xfrm>
        </p:spPr>
        <p:txBody>
          <a:bodyPr>
            <a:noAutofit/>
          </a:bodyPr>
          <a:lstStyle/>
          <a:p>
            <a:r>
              <a:rPr lang="pt-BR" sz="2400" b="1" dirty="0" smtClean="0"/>
              <a:t>DIAGNÓSTICO</a:t>
            </a:r>
            <a:br>
              <a:rPr lang="pt-BR" sz="2400" b="1" dirty="0" smtClean="0"/>
            </a:br>
            <a:r>
              <a:rPr lang="pt-BR" sz="2400" dirty="0" smtClean="0"/>
              <a:t>PASSO A PASSO</a:t>
            </a:r>
            <a:endParaRPr lang="pt-BR" sz="2400" b="1"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graphicFrame>
        <p:nvGraphicFramePr>
          <p:cNvPr id="6" name="Diagrama 5"/>
          <p:cNvGraphicFramePr/>
          <p:nvPr/>
        </p:nvGraphicFramePr>
        <p:xfrm>
          <a:off x="1500166" y="20002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428596" y="2214554"/>
            <a:ext cx="8229600" cy="3857652"/>
          </a:xfrm>
        </p:spPr>
        <p:txBody>
          <a:bodyPr>
            <a:normAutofit lnSpcReduction="10000"/>
          </a:bodyPr>
          <a:lstStyle/>
          <a:p>
            <a:pPr marL="0" indent="0" algn="just">
              <a:buNone/>
            </a:pPr>
            <a:r>
              <a:rPr lang="pt-BR" sz="2200" dirty="0" smtClean="0">
                <a:latin typeface="+mj-lt"/>
              </a:rPr>
              <a:t>O Livro em Minas, editado pela Câmara Mineira do Livro em 2015</a:t>
            </a:r>
          </a:p>
          <a:p>
            <a:pPr algn="just"/>
            <a:r>
              <a:rPr lang="pt-BR" sz="2200" dirty="0" smtClean="0">
                <a:latin typeface="+mj-lt"/>
              </a:rPr>
              <a:t>Os entrevistados, quando questionados sobre o local de leitura onde costumam ler livros, a maioria respondeu que </a:t>
            </a:r>
            <a:r>
              <a:rPr lang="pt-BR" sz="2200" b="1" dirty="0" smtClean="0">
                <a:latin typeface="+mj-lt"/>
              </a:rPr>
              <a:t>gosta de ler em casa</a:t>
            </a:r>
            <a:r>
              <a:rPr lang="pt-BR" sz="2200" dirty="0" smtClean="0">
                <a:latin typeface="+mj-lt"/>
              </a:rPr>
              <a:t>, representando </a:t>
            </a:r>
            <a:r>
              <a:rPr lang="pt-BR" sz="2200" b="1" dirty="0" smtClean="0">
                <a:latin typeface="+mj-lt"/>
              </a:rPr>
              <a:t>91,07%</a:t>
            </a:r>
            <a:r>
              <a:rPr lang="pt-BR" sz="2200" dirty="0" smtClean="0">
                <a:latin typeface="+mj-lt"/>
              </a:rPr>
              <a:t>. </a:t>
            </a:r>
          </a:p>
          <a:p>
            <a:pPr algn="just"/>
            <a:r>
              <a:rPr lang="pt-BR" sz="2200" dirty="0" smtClean="0">
                <a:latin typeface="+mj-lt"/>
              </a:rPr>
              <a:t>Outros locais de leitura são o trabalho (20,10%), a sala de aula (15,24%) e nos meios de transporte (12,72%). </a:t>
            </a:r>
          </a:p>
          <a:p>
            <a:pPr algn="just"/>
            <a:r>
              <a:rPr lang="pt-BR" sz="2200" dirty="0" smtClean="0">
                <a:latin typeface="+mj-lt"/>
              </a:rPr>
              <a:t>O percentual de pessoas que afirma </a:t>
            </a:r>
            <a:r>
              <a:rPr lang="pt-BR" sz="2200" b="1" dirty="0" smtClean="0">
                <a:latin typeface="+mj-lt"/>
              </a:rPr>
              <a:t>ler em bibliotecas</a:t>
            </a:r>
            <a:r>
              <a:rPr lang="pt-BR" sz="2200" dirty="0" smtClean="0">
                <a:latin typeface="+mj-lt"/>
              </a:rPr>
              <a:t> é de </a:t>
            </a:r>
            <a:r>
              <a:rPr lang="pt-BR" sz="2200" b="1" dirty="0" smtClean="0">
                <a:latin typeface="+mj-lt"/>
              </a:rPr>
              <a:t>7,38%</a:t>
            </a:r>
            <a:r>
              <a:rPr lang="pt-BR" sz="2200" dirty="0" smtClean="0">
                <a:latin typeface="+mj-lt"/>
              </a:rPr>
              <a:t>, podendo ser elas bibliotecas públicas, escolares ou universitárias. </a:t>
            </a:r>
          </a:p>
          <a:p>
            <a:pPr algn="just"/>
            <a:r>
              <a:rPr lang="pt-BR" sz="2200" dirty="0" smtClean="0">
                <a:latin typeface="+mj-lt"/>
              </a:rPr>
              <a:t>Nos municípios de Teófilo Otoni, Poços de Caldas e Juiz de Fora o percentual supera 10%. Já em Governador Valadares, Belo Horizonte e Montes Claros o percentual é de menos de 5%. </a:t>
            </a:r>
            <a:endParaRPr lang="pt-BR" sz="2200" dirty="0">
              <a:latin typeface="+mj-lt"/>
            </a:endParaRPr>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500034" y="2357430"/>
            <a:ext cx="8229600" cy="3500462"/>
          </a:xfrm>
        </p:spPr>
        <p:txBody>
          <a:bodyPr>
            <a:normAutofit/>
          </a:bodyPr>
          <a:lstStyle/>
          <a:p>
            <a:pPr marL="0" indent="0" algn="just">
              <a:buNone/>
            </a:pPr>
            <a:r>
              <a:rPr lang="pt-BR" sz="2200" dirty="0" smtClean="0">
                <a:latin typeface="+mj-lt"/>
              </a:rPr>
              <a:t>O Livro em Minas, editado pela Câmara Mineira do Livro em 2015</a:t>
            </a:r>
          </a:p>
          <a:p>
            <a:pPr algn="just"/>
            <a:r>
              <a:rPr lang="pt-BR" sz="2200" dirty="0" smtClean="0">
                <a:latin typeface="+mj-lt"/>
              </a:rPr>
              <a:t>Sobre a </a:t>
            </a:r>
            <a:r>
              <a:rPr lang="pt-BR" sz="2200" dirty="0" err="1" smtClean="0">
                <a:latin typeface="+mj-lt"/>
              </a:rPr>
              <a:t>frequência</a:t>
            </a:r>
            <a:r>
              <a:rPr lang="pt-BR" sz="2200" dirty="0" smtClean="0">
                <a:latin typeface="+mj-lt"/>
              </a:rPr>
              <a:t> nas bibliotecas, a maioria dos entrevistados (</a:t>
            </a:r>
            <a:r>
              <a:rPr lang="pt-BR" sz="2200" b="1" dirty="0" smtClean="0">
                <a:latin typeface="+mj-lt"/>
              </a:rPr>
              <a:t>64%</a:t>
            </a:r>
            <a:r>
              <a:rPr lang="pt-BR" sz="2200" dirty="0" smtClean="0">
                <a:latin typeface="+mj-lt"/>
              </a:rPr>
              <a:t>) </a:t>
            </a:r>
            <a:r>
              <a:rPr lang="pt-BR" sz="2200" b="1" dirty="0" smtClean="0">
                <a:latin typeface="+mj-lt"/>
              </a:rPr>
              <a:t>não </a:t>
            </a:r>
            <a:r>
              <a:rPr lang="pt-BR" sz="2200" b="1" dirty="0" err="1" smtClean="0">
                <a:latin typeface="+mj-lt"/>
              </a:rPr>
              <a:t>frequenta</a:t>
            </a:r>
            <a:r>
              <a:rPr lang="pt-BR" sz="2200" dirty="0" smtClean="0">
                <a:latin typeface="+mj-lt"/>
              </a:rPr>
              <a:t>. 14,75% vai </a:t>
            </a:r>
            <a:r>
              <a:rPr lang="pt-BR" sz="2200" dirty="0" err="1" smtClean="0">
                <a:latin typeface="+mj-lt"/>
              </a:rPr>
              <a:t>frequentemente</a:t>
            </a:r>
            <a:r>
              <a:rPr lang="pt-BR" sz="2200" dirty="0" smtClean="0">
                <a:latin typeface="+mj-lt"/>
              </a:rPr>
              <a:t>; 12,18% de vez em quando; 8,86% raramente e 0,52% não responderam. </a:t>
            </a:r>
          </a:p>
          <a:p>
            <a:pPr algn="just"/>
            <a:r>
              <a:rPr lang="pt-BR" sz="2200" dirty="0" smtClean="0">
                <a:latin typeface="+mj-lt"/>
              </a:rPr>
              <a:t>Entre os motivos para não </a:t>
            </a:r>
            <a:r>
              <a:rPr lang="pt-BR" sz="2200" dirty="0" err="1" smtClean="0">
                <a:latin typeface="+mj-lt"/>
              </a:rPr>
              <a:t>frequentar</a:t>
            </a:r>
            <a:r>
              <a:rPr lang="pt-BR" sz="2200" dirty="0" smtClean="0">
                <a:latin typeface="+mj-lt"/>
              </a:rPr>
              <a:t> bibliotecas, a </a:t>
            </a:r>
            <a:r>
              <a:rPr lang="pt-BR" sz="2200" b="1" dirty="0" smtClean="0">
                <a:latin typeface="+mj-lt"/>
              </a:rPr>
              <a:t>falta de tempo é o principal motivo</a:t>
            </a:r>
            <a:r>
              <a:rPr lang="pt-BR" sz="2200" dirty="0" smtClean="0">
                <a:latin typeface="+mj-lt"/>
              </a:rPr>
              <a:t> (</a:t>
            </a:r>
            <a:r>
              <a:rPr lang="pt-BR" sz="2200" b="1" dirty="0" smtClean="0">
                <a:latin typeface="+mj-lt"/>
              </a:rPr>
              <a:t>45,98%</a:t>
            </a:r>
            <a:r>
              <a:rPr lang="pt-BR" sz="2200" dirty="0" smtClean="0">
                <a:latin typeface="+mj-lt"/>
              </a:rPr>
              <a:t>), seguido de não gosto de ler livros (11,83%), as bibliotecas não têm livros que me interessam (5,37%), prefiro ler livros emprestados por amigos/familiares (4,39%) e não conheço nenhuma (2,32%). </a:t>
            </a:r>
            <a:endParaRPr lang="pt-BR" sz="2200" dirty="0">
              <a:latin typeface="+mj-lt"/>
            </a:endParaRPr>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500034" y="2357430"/>
            <a:ext cx="8229600" cy="3369845"/>
          </a:xfrm>
        </p:spPr>
        <p:txBody>
          <a:bodyPr>
            <a:normAutofit/>
          </a:bodyPr>
          <a:lstStyle/>
          <a:p>
            <a:pPr marL="0" indent="0" algn="just">
              <a:buNone/>
            </a:pPr>
            <a:r>
              <a:rPr lang="pt-BR" sz="2200" dirty="0" smtClean="0">
                <a:latin typeface="+mj-lt"/>
              </a:rPr>
              <a:t>O Livro em Minas, editado pela Câmara Mineira do Livro em 2015</a:t>
            </a:r>
          </a:p>
          <a:p>
            <a:pPr algn="just"/>
            <a:r>
              <a:rPr lang="pt-BR" sz="2200" dirty="0" smtClean="0">
                <a:latin typeface="+mj-lt"/>
              </a:rPr>
              <a:t>Sobre a leitura em suportes digitais, a maioria dos entrevistados </a:t>
            </a:r>
            <a:r>
              <a:rPr lang="pt-BR" sz="2200" b="1" dirty="0" smtClean="0">
                <a:latin typeface="+mj-lt"/>
              </a:rPr>
              <a:t>nunca ouviu falar em e-books </a:t>
            </a:r>
            <a:r>
              <a:rPr lang="pt-BR" sz="2200" dirty="0" smtClean="0">
                <a:latin typeface="+mj-lt"/>
              </a:rPr>
              <a:t>(</a:t>
            </a:r>
            <a:r>
              <a:rPr lang="pt-BR" sz="2200" b="1" dirty="0" smtClean="0">
                <a:latin typeface="+mj-lt"/>
              </a:rPr>
              <a:t>49,65%</a:t>
            </a:r>
            <a:r>
              <a:rPr lang="pt-BR" sz="2200" dirty="0" smtClean="0">
                <a:latin typeface="+mj-lt"/>
              </a:rPr>
              <a:t>) ou então ouviu falar, mas </a:t>
            </a:r>
            <a:r>
              <a:rPr lang="pt-BR" sz="2200" b="1" dirty="0" smtClean="0">
                <a:latin typeface="+mj-lt"/>
              </a:rPr>
              <a:t>nunca leu </a:t>
            </a:r>
            <a:r>
              <a:rPr lang="pt-BR" sz="2200" dirty="0" smtClean="0">
                <a:latin typeface="+mj-lt"/>
              </a:rPr>
              <a:t>(</a:t>
            </a:r>
            <a:r>
              <a:rPr lang="pt-BR" sz="2200" b="1" dirty="0" smtClean="0">
                <a:latin typeface="+mj-lt"/>
              </a:rPr>
              <a:t>32,17%</a:t>
            </a:r>
            <a:r>
              <a:rPr lang="pt-BR" sz="2200" dirty="0" smtClean="0">
                <a:latin typeface="+mj-lt"/>
              </a:rPr>
              <a:t>). </a:t>
            </a:r>
          </a:p>
          <a:p>
            <a:pPr algn="just"/>
            <a:r>
              <a:rPr lang="pt-BR" sz="2200" dirty="0" smtClean="0">
                <a:latin typeface="+mj-lt"/>
              </a:rPr>
              <a:t>Os que se disseram leitores de e-books foram 13,87% do percentual. </a:t>
            </a:r>
            <a:r>
              <a:rPr lang="pt-BR" sz="2200" b="1" dirty="0" smtClean="0">
                <a:latin typeface="+mj-lt"/>
              </a:rPr>
              <a:t>60%</a:t>
            </a:r>
            <a:r>
              <a:rPr lang="pt-BR" sz="2200" dirty="0" smtClean="0">
                <a:latin typeface="+mj-lt"/>
              </a:rPr>
              <a:t> dos entrevistados disseram que </a:t>
            </a:r>
            <a:r>
              <a:rPr lang="pt-BR" sz="2200" b="1" dirty="0" smtClean="0">
                <a:latin typeface="+mj-lt"/>
              </a:rPr>
              <a:t>estão abertos a usar esta nova tecnologia</a:t>
            </a:r>
            <a:r>
              <a:rPr lang="pt-BR" sz="2200" dirty="0" smtClean="0">
                <a:latin typeface="+mj-lt"/>
              </a:rPr>
              <a:t> e 21% acreditam que nunca farão uso. </a:t>
            </a:r>
            <a:endParaRPr lang="pt-BR" sz="2200" dirty="0">
              <a:latin typeface="+mj-lt"/>
            </a:endParaRPr>
          </a:p>
        </p:txBody>
      </p:sp>
      <p:sp>
        <p:nvSpPr>
          <p:cNvPr id="11" name="Título 5"/>
          <p:cNvSpPr txBox="1">
            <a:spLocks/>
          </p:cNvSpPr>
          <p:nvPr/>
        </p:nvSpPr>
        <p:spPr>
          <a:xfrm>
            <a:off x="4143372" y="1142984"/>
            <a:ext cx="4729138"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Público leitor e as formas de acesso ao livro e à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357158" y="2571744"/>
            <a:ext cx="8229600" cy="2928958"/>
          </a:xfrm>
        </p:spPr>
        <p:txBody>
          <a:bodyPr>
            <a:normAutofit/>
          </a:bodyPr>
          <a:lstStyle/>
          <a:p>
            <a:pPr marL="0" indent="0" algn="just">
              <a:buNone/>
            </a:pPr>
            <a:r>
              <a:rPr lang="pt-BR" sz="2200" dirty="0" smtClean="0">
                <a:latin typeface="+mj-lt"/>
              </a:rPr>
              <a:t>Pesquisa Nacional por Amostra de Domicílios 2014, IBGE:</a:t>
            </a:r>
          </a:p>
          <a:p>
            <a:pPr algn="just"/>
            <a:r>
              <a:rPr lang="pt-BR" sz="2200" dirty="0" smtClean="0">
                <a:latin typeface="+mj-lt"/>
              </a:rPr>
              <a:t>O acesso à tecnologia no estado de Minas Gerais, especialmente à </a:t>
            </a:r>
            <a:r>
              <a:rPr lang="pt-BR" sz="2200" b="1" dirty="0" smtClean="0">
                <a:latin typeface="+mj-lt"/>
              </a:rPr>
              <a:t>internet está em 55% dos domicílios </a:t>
            </a:r>
            <a:r>
              <a:rPr lang="pt-BR" sz="2200" dirty="0" smtClean="0">
                <a:latin typeface="+mj-lt"/>
              </a:rPr>
              <a:t>particulares. 20,4% dos domicílios particulares utilizam a internet somente por microcomputador; </a:t>
            </a:r>
            <a:r>
              <a:rPr lang="pt-BR" sz="2200" b="1" dirty="0" smtClean="0">
                <a:latin typeface="+mj-lt"/>
              </a:rPr>
              <a:t>23,2% somente por telefone móvel ou </a:t>
            </a:r>
            <a:r>
              <a:rPr lang="pt-BR" sz="2200" b="1" dirty="0" err="1" smtClean="0">
                <a:latin typeface="+mj-lt"/>
              </a:rPr>
              <a:t>tablet</a:t>
            </a:r>
            <a:r>
              <a:rPr lang="pt-BR" sz="2200" dirty="0" smtClean="0">
                <a:latin typeface="+mj-lt"/>
              </a:rPr>
              <a:t>. </a:t>
            </a:r>
          </a:p>
          <a:p>
            <a:pPr algn="just"/>
            <a:r>
              <a:rPr lang="pt-BR" sz="2200" dirty="0" smtClean="0">
                <a:latin typeface="+mj-lt"/>
              </a:rPr>
              <a:t>78,2% dos estudantes possuíam telefone móvel e 80,2% dos não estudantes também possuíam. </a:t>
            </a:r>
          </a:p>
        </p:txBody>
      </p:sp>
      <p:sp>
        <p:nvSpPr>
          <p:cNvPr id="11" name="Título 5"/>
          <p:cNvSpPr txBox="1">
            <a:spLocks/>
          </p:cNvSpPr>
          <p:nvPr/>
        </p:nvSpPr>
        <p:spPr>
          <a:xfrm>
            <a:off x="2500298" y="1142984"/>
            <a:ext cx="6372212"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Incorporação e uso de tecnologias de informação e de comunicação na prática de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357158" y="2214554"/>
            <a:ext cx="8229600" cy="3786214"/>
          </a:xfrm>
        </p:spPr>
        <p:txBody>
          <a:bodyPr>
            <a:normAutofit/>
          </a:bodyPr>
          <a:lstStyle/>
          <a:p>
            <a:pPr algn="just">
              <a:buNone/>
            </a:pPr>
            <a:endParaRPr lang="pt-BR" sz="2200" dirty="0" smtClean="0">
              <a:latin typeface="+mj-lt"/>
            </a:endParaRPr>
          </a:p>
          <a:p>
            <a:pPr algn="just">
              <a:buNone/>
            </a:pPr>
            <a:r>
              <a:rPr lang="pt-BR" sz="2200" dirty="0" smtClean="0"/>
              <a:t>Bibliotecas Públicas Municipais (Retratos das bibliotecas púbicas municipais)</a:t>
            </a:r>
          </a:p>
          <a:p>
            <a:pPr algn="just"/>
            <a:r>
              <a:rPr lang="pt-BR" sz="2200" dirty="0" smtClean="0"/>
              <a:t>443 (</a:t>
            </a:r>
            <a:r>
              <a:rPr lang="pt-BR" sz="2200" b="1" dirty="0" smtClean="0"/>
              <a:t>57%</a:t>
            </a:r>
            <a:r>
              <a:rPr lang="pt-BR" sz="2200" dirty="0" smtClean="0"/>
              <a:t>) possuem </a:t>
            </a:r>
            <a:r>
              <a:rPr lang="pt-BR" sz="2200" b="1" dirty="0" smtClean="0"/>
              <a:t>até 10 computadores</a:t>
            </a:r>
            <a:r>
              <a:rPr lang="pt-BR" sz="2200" dirty="0" smtClean="0"/>
              <a:t> e </a:t>
            </a:r>
            <a:r>
              <a:rPr lang="pt-BR" sz="2200" b="1" dirty="0" smtClean="0"/>
              <a:t>60% acesso à internet</a:t>
            </a:r>
            <a:r>
              <a:rPr lang="pt-BR" sz="2200" dirty="0" smtClean="0"/>
              <a:t>. </a:t>
            </a:r>
          </a:p>
          <a:p>
            <a:pPr algn="just"/>
            <a:r>
              <a:rPr lang="pt-BR" sz="2200" dirty="0" smtClean="0"/>
              <a:t>É recomendado assinatura de 1 jornal regional, 1 local e revistas de cunho informativo. </a:t>
            </a:r>
          </a:p>
          <a:p>
            <a:pPr algn="just"/>
            <a:r>
              <a:rPr lang="pt-BR" sz="2200" dirty="0" smtClean="0"/>
              <a:t>166 oferecem livros em </a:t>
            </a:r>
            <a:r>
              <a:rPr lang="pt-BR" sz="2200" dirty="0" err="1" smtClean="0"/>
              <a:t>braille</a:t>
            </a:r>
            <a:r>
              <a:rPr lang="pt-BR" sz="2200" dirty="0" smtClean="0"/>
              <a:t> e </a:t>
            </a:r>
            <a:r>
              <a:rPr lang="pt-BR" sz="2200" dirty="0" err="1" smtClean="0"/>
              <a:t>audiolivros</a:t>
            </a:r>
            <a:r>
              <a:rPr lang="pt-BR" sz="2200" dirty="0" smtClean="0"/>
              <a:t>.</a:t>
            </a:r>
            <a:endParaRPr lang="pt-BR" sz="2200" dirty="0">
              <a:latin typeface="+mj-lt"/>
            </a:endParaRPr>
          </a:p>
        </p:txBody>
      </p:sp>
      <p:sp>
        <p:nvSpPr>
          <p:cNvPr id="11" name="Título 5"/>
          <p:cNvSpPr txBox="1">
            <a:spLocks/>
          </p:cNvSpPr>
          <p:nvPr/>
        </p:nvSpPr>
        <p:spPr>
          <a:xfrm>
            <a:off x="2500298" y="1142984"/>
            <a:ext cx="6372212"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Incorporação e uso de tecnologias de informação e de comunicação na prática de leitura</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072198" y="928670"/>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285720" y="3357562"/>
            <a:ext cx="8229600" cy="2000264"/>
          </a:xfrm>
        </p:spPr>
        <p:txBody>
          <a:bodyPr>
            <a:normAutofit/>
          </a:bodyPr>
          <a:lstStyle/>
          <a:p>
            <a:pPr algn="just"/>
            <a:r>
              <a:rPr lang="pt-BR" sz="2200" dirty="0" smtClean="0"/>
              <a:t>Plano Nacional Biblioteca na Escola (PNBE): destina-se à composição e distribuição de </a:t>
            </a:r>
            <a:r>
              <a:rPr lang="pt-BR" sz="2200" b="1" dirty="0" smtClean="0"/>
              <a:t>acervos às escolas públicas </a:t>
            </a:r>
            <a:r>
              <a:rPr lang="pt-BR" sz="2200" dirty="0" smtClean="0"/>
              <a:t>da educação básica (educação infantil, ensino fundamental e médio) e também a educação de jovens e adultos (EJA). </a:t>
            </a:r>
          </a:p>
        </p:txBody>
      </p:sp>
      <p:sp>
        <p:nvSpPr>
          <p:cNvPr id="11" name="Título 5"/>
          <p:cNvSpPr txBox="1">
            <a:spLocks/>
          </p:cNvSpPr>
          <p:nvPr/>
        </p:nvSpPr>
        <p:spPr>
          <a:xfrm>
            <a:off x="1357290" y="1571612"/>
            <a:ext cx="7515220"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Outros espaços de leitura existentes, ações de distribuição de livros gratuitos, ações de promoção de outras formas de expressão da leitura, projetos de incentivo à leitura em diversos suportes tecnológicos</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143636" y="1000108"/>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Template.png"/>
          <p:cNvPicPr>
            <a:picLocks noChangeAspect="1"/>
          </p:cNvPicPr>
          <p:nvPr/>
        </p:nvPicPr>
        <p:blipFill>
          <a:blip r:embed="rId2" cstate="print"/>
          <a:stretch>
            <a:fillRect/>
          </a:stretch>
        </p:blipFill>
        <p:spPr>
          <a:xfrm>
            <a:off x="0" y="0"/>
            <a:ext cx="9138062" cy="6858000"/>
          </a:xfrm>
          <a:prstGeom prst="rect">
            <a:avLst/>
          </a:prstGeom>
        </p:spPr>
      </p:pic>
      <p:pic>
        <p:nvPicPr>
          <p:cNvPr id="8" name="Imagem 7" descr="logo-minas-governo-transp.png"/>
          <p:cNvPicPr>
            <a:picLocks noChangeAspect="1"/>
          </p:cNvPicPr>
          <p:nvPr/>
        </p:nvPicPr>
        <p:blipFill>
          <a:blip r:embed="rId3" cstate="print"/>
          <a:srcRect t="16670" b="24997"/>
          <a:stretch>
            <a:fillRect/>
          </a:stretch>
        </p:blipFill>
        <p:spPr>
          <a:xfrm>
            <a:off x="3571868" y="6286496"/>
            <a:ext cx="1959443" cy="571504"/>
          </a:xfrm>
          <a:prstGeom prst="rect">
            <a:avLst/>
          </a:prstGeom>
        </p:spPr>
      </p:pic>
      <p:sp>
        <p:nvSpPr>
          <p:cNvPr id="10" name="Espaço Reservado para Conteúdo 9"/>
          <p:cNvSpPr>
            <a:spLocks noGrp="1"/>
          </p:cNvSpPr>
          <p:nvPr>
            <p:ph idx="1"/>
          </p:nvPr>
        </p:nvSpPr>
        <p:spPr>
          <a:xfrm>
            <a:off x="285720" y="3000372"/>
            <a:ext cx="8229600" cy="2786082"/>
          </a:xfrm>
        </p:spPr>
        <p:txBody>
          <a:bodyPr>
            <a:noAutofit/>
          </a:bodyPr>
          <a:lstStyle/>
          <a:p>
            <a:pPr algn="just"/>
            <a:r>
              <a:rPr lang="pt-BR" sz="2200" dirty="0" smtClean="0"/>
              <a:t>Tese defendida em 2016 em cidade da Região Metropolitana de Belo Horizonte (RMBH) afirma que um dos pilares para a efetivação desta política na rede investigada é a </a:t>
            </a:r>
            <a:r>
              <a:rPr lang="pt-BR" sz="2200" b="1" dirty="0" smtClean="0"/>
              <a:t>revitalização dos espaços das bibliotecas escolares</a:t>
            </a:r>
            <a:r>
              <a:rPr lang="pt-BR" sz="2200" dirty="0" smtClean="0"/>
              <a:t> (MONTUANI, 2013)</a:t>
            </a:r>
          </a:p>
          <a:p>
            <a:pPr marL="400050" lvl="1" indent="0" algn="just">
              <a:buNone/>
            </a:pPr>
            <a:r>
              <a:rPr lang="pt-BR" sz="1200" dirty="0" smtClean="0"/>
              <a:t>MONTUANI, Daniela Freitas Brito. O Programa Nacional Biblioteca da Escola ­ PNBE: conhecimento, circulação e uso sem um município de Minas Gerais.</a:t>
            </a:r>
          </a:p>
          <a:p>
            <a:pPr algn="just"/>
            <a:r>
              <a:rPr lang="pt-BR" sz="2200" dirty="0" smtClean="0"/>
              <a:t>Além do Plano Nacional, segundo nossas pesquisas, </a:t>
            </a:r>
            <a:r>
              <a:rPr lang="pt-BR" sz="2200" b="1" dirty="0" smtClean="0"/>
              <a:t>somente a rede municipal de ensino de BH</a:t>
            </a:r>
            <a:r>
              <a:rPr lang="pt-BR" sz="2200" dirty="0" smtClean="0"/>
              <a:t> tem programa sistemático e continuo de distribuição de kit literário diretamente para seus alunos. </a:t>
            </a:r>
          </a:p>
        </p:txBody>
      </p:sp>
      <p:sp>
        <p:nvSpPr>
          <p:cNvPr id="11" name="Título 5"/>
          <p:cNvSpPr txBox="1">
            <a:spLocks/>
          </p:cNvSpPr>
          <p:nvPr/>
        </p:nvSpPr>
        <p:spPr>
          <a:xfrm>
            <a:off x="1357290" y="1357298"/>
            <a:ext cx="7515220" cy="1143000"/>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
            </a:r>
            <a:br>
              <a:rPr lang="pt-BR" sz="2400" b="1" dirty="0" smtClean="0">
                <a:latin typeface="+mj-lt"/>
                <a:ea typeface="+mj-ea"/>
                <a:cs typeface="+mj-cs"/>
              </a:rPr>
            </a:br>
            <a:r>
              <a:rPr lang="pt-BR" sz="2400" b="1" dirty="0" smtClean="0">
                <a:latin typeface="+mj-lt"/>
                <a:ea typeface="+mj-ea"/>
                <a:cs typeface="+mj-cs"/>
              </a:rPr>
              <a:t>Outros espaços de leitura existentes, ações de distribuição de livros gratuitos, ações de promoção de outras formas de expressão da leitura, projetos de incentivo à leitura em diversos suportes tecnológicos</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ítulo 1"/>
          <p:cNvSpPr>
            <a:spLocks noGrp="1"/>
          </p:cNvSpPr>
          <p:nvPr>
            <p:ph type="title"/>
          </p:nvPr>
        </p:nvSpPr>
        <p:spPr>
          <a:xfrm>
            <a:off x="6143636" y="857232"/>
            <a:ext cx="2643174" cy="428628"/>
          </a:xfrm>
        </p:spPr>
        <p:txBody>
          <a:bodyPr>
            <a:noAutofit/>
          </a:bodyPr>
          <a:lstStyle/>
          <a:p>
            <a:pPr algn="r"/>
            <a:r>
              <a:rPr lang="pt-BR" sz="2400" dirty="0" smtClean="0"/>
              <a:t>EIXO 1</a:t>
            </a:r>
            <a:endParaRPr lang="pt-B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0" name="Título 1"/>
          <p:cNvSpPr>
            <a:spLocks noGrp="1"/>
          </p:cNvSpPr>
          <p:nvPr>
            <p:ph type="title"/>
          </p:nvPr>
        </p:nvSpPr>
        <p:spPr>
          <a:xfrm>
            <a:off x="0" y="2500306"/>
            <a:ext cx="9144000" cy="1143000"/>
          </a:xfrm>
        </p:spPr>
        <p:txBody>
          <a:bodyPr>
            <a:normAutofit/>
          </a:bodyPr>
          <a:lstStyle/>
          <a:p>
            <a:r>
              <a:rPr lang="pt-BR" sz="2800" dirty="0" smtClean="0"/>
              <a:t>EIXO 2 – FOMENTO À LEITURA E À FORMAÇÃO DE MEDIADORES</a:t>
            </a:r>
            <a:endParaRPr lang="pt-B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a:spLocks noGrp="1"/>
          </p:cNvSpPr>
          <p:nvPr>
            <p:ph type="title"/>
          </p:nvPr>
        </p:nvSpPr>
        <p:spPr>
          <a:xfrm>
            <a:off x="6072198" y="1214422"/>
            <a:ext cx="2643174" cy="428628"/>
          </a:xfrm>
        </p:spPr>
        <p:txBody>
          <a:bodyPr>
            <a:noAutofit/>
          </a:bodyPr>
          <a:lstStyle/>
          <a:p>
            <a:pPr algn="r"/>
            <a:r>
              <a:rPr lang="pt-BR" sz="2400" dirty="0" smtClean="0"/>
              <a:t>EIXO 2</a:t>
            </a:r>
            <a:endParaRPr lang="pt-BR" sz="2400" dirty="0"/>
          </a:p>
        </p:txBody>
      </p:sp>
      <p:sp>
        <p:nvSpPr>
          <p:cNvPr id="6" name="Título 6"/>
          <p:cNvSpPr txBox="1">
            <a:spLocks/>
          </p:cNvSpPr>
          <p:nvPr/>
        </p:nvSpPr>
        <p:spPr>
          <a:xfrm>
            <a:off x="4714876" y="1571612"/>
            <a:ext cx="4071934" cy="57150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Linhas de 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hape 93"/>
          <p:cNvSpPr txBox="1">
            <a:spLocks/>
          </p:cNvSpPr>
          <p:nvPr/>
        </p:nvSpPr>
        <p:spPr>
          <a:xfrm>
            <a:off x="500034" y="2428868"/>
            <a:ext cx="8122967" cy="2643206"/>
          </a:xfrm>
          <a:prstGeom prst="rect">
            <a:avLst/>
          </a:prstGeom>
          <a:noFill/>
          <a:ln>
            <a:noFill/>
          </a:ln>
        </p:spPr>
        <p:txBody>
          <a:bodyPr vert="horz" lIns="91425" tIns="45700" rIns="91425" bIns="45700" rtlCol="0" anchor="t" anchorCtr="0">
            <a:noAutofit/>
          </a:bodyPr>
          <a:lstStyle/>
          <a:p>
            <a:pPr marR="0" lvl="0" algn="just" defTabSz="914400" rtl="0" eaLnBrk="1" fontAlgn="auto" latinLnBrk="0" hangingPunct="1">
              <a:lnSpc>
                <a:spcPct val="100000"/>
              </a:lnSpc>
              <a:spcBef>
                <a:spcPts val="480"/>
              </a:spcBef>
              <a:spcAft>
                <a:spcPts val="0"/>
              </a:spcAft>
              <a:buClr>
                <a:schemeClr val="dk1"/>
              </a:buClr>
              <a:buSzPct val="45833"/>
              <a:buFont typeface="Arial"/>
              <a:buNone/>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Projetos de capacitação de educadores, bibliotecários e outros na formação de leitura; projetos sociais; criação de concursos que venham premiar experiências inovadoras no estímulo à leitura e suas práticas variadas, capacitação para mediadores de                           leitura e contadores de história; incentivo a contadores de história oral, programas de capacitação presencial e a distância para o cidadão praticar a mediação de leitura. </a:t>
            </a:r>
          </a:p>
          <a:p>
            <a:pPr marL="342900" marR="0" lvl="0" indent="-260350" algn="l" defTabSz="914400" rtl="0" eaLnBrk="1" fontAlgn="auto" latinLnBrk="0" hangingPunct="1">
              <a:lnSpc>
                <a:spcPct val="100000"/>
              </a:lnSpc>
              <a:spcBef>
                <a:spcPts val="480"/>
              </a:spcBef>
              <a:spcAft>
                <a:spcPts val="0"/>
              </a:spcAft>
              <a:buClr>
                <a:schemeClr val="dk1"/>
              </a:buClr>
              <a:buSzPct val="45833"/>
              <a:buFont typeface="Arial"/>
              <a:buNone/>
              <a:tabLst/>
              <a:defRPr/>
            </a:pPr>
            <a:endParaRPr kumimoji="0" lang="pt-BR"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480"/>
              </a:spcBef>
              <a:spcAft>
                <a:spcPts val="0"/>
              </a:spcAft>
              <a:buClr>
                <a:schemeClr val="dk1"/>
              </a:buClr>
              <a:buSzPct val="100000"/>
              <a:buFont typeface="Arial"/>
              <a:buNone/>
              <a:tabLst/>
              <a:defRPr/>
            </a:pPr>
            <a:endParaRPr kumimoji="0" lang="pt-BR"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a:spLocks noGrp="1"/>
          </p:cNvSpPr>
          <p:nvPr>
            <p:ph type="title"/>
          </p:nvPr>
        </p:nvSpPr>
        <p:spPr>
          <a:xfrm>
            <a:off x="6072198" y="1214422"/>
            <a:ext cx="2643174" cy="428628"/>
          </a:xfrm>
        </p:spPr>
        <p:txBody>
          <a:bodyPr>
            <a:noAutofit/>
          </a:bodyPr>
          <a:lstStyle/>
          <a:p>
            <a:pPr algn="r"/>
            <a:r>
              <a:rPr lang="pt-BR" sz="2400" dirty="0" smtClean="0"/>
              <a:t>EIXO 2</a:t>
            </a:r>
            <a:endParaRPr lang="pt-BR" sz="2400" dirty="0"/>
          </a:p>
        </p:txBody>
      </p:sp>
      <p:sp>
        <p:nvSpPr>
          <p:cNvPr id="6" name="Título 6"/>
          <p:cNvSpPr txBox="1">
            <a:spLocks/>
          </p:cNvSpPr>
          <p:nvPr/>
        </p:nvSpPr>
        <p:spPr>
          <a:xfrm>
            <a:off x="4714876" y="1571612"/>
            <a:ext cx="4071934" cy="57150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Dinâmica</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hape 101"/>
          <p:cNvSpPr txBox="1">
            <a:spLocks/>
          </p:cNvSpPr>
          <p:nvPr/>
        </p:nvSpPr>
        <p:spPr>
          <a:xfrm>
            <a:off x="714348" y="2286000"/>
            <a:ext cx="7765777" cy="3704700"/>
          </a:xfrm>
          <a:prstGeom prst="rect">
            <a:avLst/>
          </a:prstGeom>
          <a:noFill/>
          <a:ln>
            <a:noFill/>
          </a:ln>
        </p:spPr>
        <p:txBody>
          <a:bodyPr vert="horz" lIns="91425" tIns="45700" rIns="91425" bIns="45700" rtlCol="0" anchor="t" anchorCtr="0">
            <a:noAutofit/>
          </a:bodyPr>
          <a:lstStyle/>
          <a:p>
            <a:pPr marL="342900" marR="0" lvl="0" indent="-260350" algn="just" defTabSz="914400" rtl="0" eaLnBrk="1" fontAlgn="auto" latinLnBrk="0" hangingPunct="1">
              <a:lnSpc>
                <a:spcPct val="100000"/>
              </a:lnSpc>
              <a:spcBef>
                <a:spcPts val="480"/>
              </a:spcBef>
              <a:spcAft>
                <a:spcPts val="0"/>
              </a:spcAft>
              <a:buClr>
                <a:schemeClr val="dk1"/>
              </a:buClr>
              <a:buSzPct val="45833"/>
              <a:buFont typeface="Arial"/>
              <a:buNone/>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  Pesquisa:</a:t>
            </a:r>
          </a:p>
          <a:p>
            <a:pPr marL="342900" marR="0" lvl="0" indent="-260350" algn="just" defTabSz="914400" rtl="0" eaLnBrk="1" fontAlgn="auto" latinLnBrk="0" hangingPunct="1">
              <a:lnSpc>
                <a:spcPct val="100000"/>
              </a:lnSpc>
              <a:spcBef>
                <a:spcPts val="480"/>
              </a:spcBef>
              <a:spcAft>
                <a:spcPts val="0"/>
              </a:spcAft>
              <a:buClr>
                <a:schemeClr val="dk1"/>
              </a:buClr>
              <a:buSzPct val="45833"/>
              <a:buFont typeface="Arial"/>
              <a:buNone/>
              <a:tabLst/>
              <a:defRPr/>
            </a:pPr>
            <a:endParaRPr kumimoji="0" lang="pt-BR" sz="2200" b="0" i="0" u="none" strike="noStrike" kern="1200" cap="none" spc="0" normalizeH="0" baseline="0" noProof="0" smtClean="0">
              <a:ln>
                <a:noFill/>
              </a:ln>
              <a:solidFill>
                <a:schemeClr val="tx1"/>
              </a:solidFill>
              <a:effectLst/>
              <a:uLnTx/>
              <a:uFillTx/>
              <a:latin typeface="+mn-lt"/>
              <a:ea typeface="+mn-ea"/>
              <a:cs typeface="+mn-cs"/>
            </a:endParaRPr>
          </a:p>
          <a:p>
            <a:pPr marL="457200" marR="0" lvl="0" indent="-381000" algn="just"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Programas Nacionais, Estaduais e Municipais</a:t>
            </a:r>
          </a:p>
          <a:p>
            <a:pPr marL="457200" marR="0" lvl="0" indent="-381000" algn="just"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ONGs</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Bibliotecas Públicas, Municipais e Escolares</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Universidades Públicas e Privadas</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Espaços de Leitura</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smtClean="0">
                <a:ln>
                  <a:noFill/>
                </a:ln>
                <a:solidFill>
                  <a:schemeClr val="tx1"/>
                </a:solidFill>
                <a:effectLst/>
                <a:uLnTx/>
                <a:uFillTx/>
                <a:latin typeface="+mn-lt"/>
                <a:ea typeface="+mn-ea"/>
                <a:cs typeface="+mn-cs"/>
              </a:rPr>
              <a:t>Iniciativas da Sociedade Civil</a:t>
            </a:r>
          </a:p>
          <a:p>
            <a:pPr marL="342900" marR="0" lvl="0" indent="-342900" algn="l" defTabSz="914400" rtl="0" eaLnBrk="1" fontAlgn="auto" latinLnBrk="0" hangingPunct="1">
              <a:lnSpc>
                <a:spcPct val="100000"/>
              </a:lnSpc>
              <a:spcBef>
                <a:spcPts val="480"/>
              </a:spcBef>
              <a:spcAft>
                <a:spcPts val="0"/>
              </a:spcAft>
              <a:buClr>
                <a:schemeClr val="dk1"/>
              </a:buClr>
              <a:buSzPct val="100000"/>
              <a:buFont typeface="Arial"/>
              <a:buNone/>
              <a:tabLst/>
              <a:defRPr/>
            </a:pPr>
            <a:endParaRPr kumimoji="0" lang="pt-BR" sz="2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0" name="Título 1"/>
          <p:cNvSpPr>
            <a:spLocks noGrp="1"/>
          </p:cNvSpPr>
          <p:nvPr>
            <p:ph type="title"/>
          </p:nvPr>
        </p:nvSpPr>
        <p:spPr>
          <a:xfrm>
            <a:off x="0" y="2500306"/>
            <a:ext cx="9144000" cy="1143000"/>
          </a:xfrm>
        </p:spPr>
        <p:txBody>
          <a:bodyPr>
            <a:normAutofit/>
          </a:bodyPr>
          <a:lstStyle/>
          <a:p>
            <a:r>
              <a:rPr lang="pt-BR" sz="2800" dirty="0" smtClean="0"/>
              <a:t>COORDENAÇÃO DE REGIONALIZAÇÃO</a:t>
            </a:r>
            <a:endParaRPr lang="pt-BR"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a:spLocks noGrp="1"/>
          </p:cNvSpPr>
          <p:nvPr>
            <p:ph type="title"/>
          </p:nvPr>
        </p:nvSpPr>
        <p:spPr>
          <a:xfrm>
            <a:off x="6072198" y="1214422"/>
            <a:ext cx="2643174" cy="428628"/>
          </a:xfrm>
        </p:spPr>
        <p:txBody>
          <a:bodyPr>
            <a:noAutofit/>
          </a:bodyPr>
          <a:lstStyle/>
          <a:p>
            <a:pPr algn="r"/>
            <a:r>
              <a:rPr lang="pt-BR" sz="2400" dirty="0" smtClean="0"/>
              <a:t>EIXO 2</a:t>
            </a:r>
            <a:endParaRPr lang="pt-BR" sz="2400" dirty="0"/>
          </a:p>
        </p:txBody>
      </p:sp>
      <p:sp>
        <p:nvSpPr>
          <p:cNvPr id="6" name="Título 6"/>
          <p:cNvSpPr txBox="1">
            <a:spLocks/>
          </p:cNvSpPr>
          <p:nvPr/>
        </p:nvSpPr>
        <p:spPr>
          <a:xfrm>
            <a:off x="4714876" y="1571612"/>
            <a:ext cx="4071934" cy="57150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Resultados parciais</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hape 109"/>
          <p:cNvSpPr txBox="1">
            <a:spLocks/>
          </p:cNvSpPr>
          <p:nvPr/>
        </p:nvSpPr>
        <p:spPr>
          <a:xfrm>
            <a:off x="642910" y="2285992"/>
            <a:ext cx="7265700" cy="3704700"/>
          </a:xfrm>
          <a:prstGeom prst="rect">
            <a:avLst/>
          </a:prstGeom>
          <a:noFill/>
          <a:ln>
            <a:noFill/>
          </a:ln>
        </p:spPr>
        <p:txBody>
          <a:bodyPr vert="horz" lIns="91425" tIns="45700" rIns="91425" bIns="45700" rtlCol="0" anchor="t" anchorCtr="0">
            <a:noAutofit/>
          </a:bodyPr>
          <a:lstStyle/>
          <a:p>
            <a:pPr marL="457200" marR="0" lvl="0" indent="-381000" algn="just"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​Programa Nacional de Incentivo à Leitura - PROLER</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Sistema Estadual de Bibliotecas Públicas Municipais</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Programa de Bibliotecas da Rede Municipal de Educação de Belo Horizonte</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Universidade Federal de Minas Gerais (</a:t>
            </a:r>
            <a:r>
              <a:rPr kumimoji="0" lang="pt-BR" sz="2200" b="0" i="0" u="none" strike="noStrike" kern="1200" cap="none" spc="0" normalizeH="0" baseline="0" noProof="0" dirty="0" err="1" smtClean="0">
                <a:ln>
                  <a:noFill/>
                </a:ln>
                <a:solidFill>
                  <a:schemeClr val="tx1"/>
                </a:solidFill>
                <a:effectLst/>
                <a:uLnTx/>
                <a:uFillTx/>
                <a:latin typeface="+mn-lt"/>
                <a:ea typeface="+mn-ea"/>
                <a:cs typeface="+mn-cs"/>
              </a:rPr>
              <a:t>FaE</a:t>
            </a:r>
            <a:r>
              <a:rPr kumimoji="0" lang="pt-BR" sz="2200" b="0" i="0" u="none" strike="noStrike" kern="1200" cap="none" spc="0" normalizeH="0" baseline="0" noProof="0" dirty="0" smtClean="0">
                <a:ln>
                  <a:noFill/>
                </a:ln>
                <a:solidFill>
                  <a:schemeClr val="tx1"/>
                </a:solidFill>
                <a:effectLst/>
                <a:uLnTx/>
                <a:uFillTx/>
                <a:latin typeface="+mn-lt"/>
                <a:ea typeface="+mn-ea"/>
                <a:cs typeface="+mn-cs"/>
              </a:rPr>
              <a:t> e ECI;CP)</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Universidade Federal de Juiz de Fora</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ONG: Instituto Um Pé de Biblioteca </a:t>
            </a:r>
          </a:p>
          <a:p>
            <a:pPr marL="457200" marR="0" lvl="0" indent="-381000" algn="l" defTabSz="914400" rtl="0" eaLnBrk="1" fontAlgn="auto" latinLnBrk="0" hangingPunct="1">
              <a:lnSpc>
                <a:spcPct val="100000"/>
              </a:lnSpc>
              <a:spcBef>
                <a:spcPts val="480"/>
              </a:spcBef>
              <a:spcAft>
                <a:spcPts val="0"/>
              </a:spcAft>
              <a:buClrTx/>
              <a:buSzPct val="100000"/>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Espaços de Leitura em cidades diversas</a:t>
            </a:r>
          </a:p>
          <a:p>
            <a:pPr marL="342900" marR="0" lvl="0" indent="-342900" algn="l" defTabSz="914400" rtl="0" eaLnBrk="1" fontAlgn="auto" latinLnBrk="0" hangingPunct="1">
              <a:lnSpc>
                <a:spcPct val="100000"/>
              </a:lnSpc>
              <a:spcBef>
                <a:spcPts val="480"/>
              </a:spcBef>
              <a:spcAft>
                <a:spcPts val="0"/>
              </a:spcAft>
              <a:buClr>
                <a:schemeClr val="dk1"/>
              </a:buClr>
              <a:buSzPct val="100000"/>
              <a:buFont typeface="Arial"/>
              <a:buNone/>
              <a:tabLst/>
              <a:defRPr/>
            </a:pPr>
            <a:endParaRPr kumimoji="0" lang="pt-BR"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0" name="Título 1"/>
          <p:cNvSpPr>
            <a:spLocks noGrp="1"/>
          </p:cNvSpPr>
          <p:nvPr>
            <p:ph type="title"/>
          </p:nvPr>
        </p:nvSpPr>
        <p:spPr>
          <a:xfrm>
            <a:off x="0" y="2500306"/>
            <a:ext cx="9144000" cy="1143000"/>
          </a:xfrm>
        </p:spPr>
        <p:txBody>
          <a:bodyPr>
            <a:normAutofit/>
          </a:bodyPr>
          <a:lstStyle/>
          <a:p>
            <a:r>
              <a:rPr lang="pt-BR" sz="2800" dirty="0" smtClean="0"/>
              <a:t>EIXO 3 – VALORIZAÇÃO INSTITUCIONAL DA LEITURA E INCREMENTO DE SEU VALOR SIMBÓLICO</a:t>
            </a:r>
            <a:endParaRPr lang="pt-BR"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7" name="Shape 60"/>
          <p:cNvSpPr txBox="1"/>
          <p:nvPr/>
        </p:nvSpPr>
        <p:spPr>
          <a:xfrm>
            <a:off x="642910" y="3000372"/>
            <a:ext cx="7931100" cy="14287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FF"/>
              </a:buClr>
              <a:buSzPct val="25000"/>
              <a:buFont typeface="Calibri"/>
              <a:buNone/>
            </a:pPr>
            <a:r>
              <a:rPr lang="pt-BR" sz="2000" dirty="0">
                <a:latin typeface="Calibri"/>
                <a:ea typeface="Calibri"/>
                <a:cs typeface="Calibri"/>
                <a:sym typeface="Calibri"/>
              </a:rPr>
              <a:t>S</a:t>
            </a:r>
            <a:r>
              <a:rPr lang="pt-BR" sz="2000" i="0" u="none" dirty="0">
                <a:latin typeface="Calibri"/>
                <a:ea typeface="Calibri"/>
                <a:cs typeface="Calibri"/>
                <a:sym typeface="Calibri"/>
              </a:rPr>
              <a:t>éculos atrás, Cícero disse que “</a:t>
            </a:r>
            <a:r>
              <a:rPr lang="pt-BR" sz="2000" b="1" dirty="0">
                <a:latin typeface="Calibri"/>
                <a:ea typeface="Calibri"/>
                <a:cs typeface="Calibri"/>
                <a:sym typeface="Calibri"/>
              </a:rPr>
              <a:t>u</a:t>
            </a:r>
            <a:r>
              <a:rPr lang="pt-BR" sz="2000" b="1" i="0" u="none" dirty="0">
                <a:latin typeface="Calibri"/>
                <a:ea typeface="Calibri"/>
                <a:cs typeface="Calibri"/>
                <a:sym typeface="Calibri"/>
              </a:rPr>
              <a:t>ma casa sem livro é como um corpo sem alma</a:t>
            </a:r>
            <a:r>
              <a:rPr lang="pt-BR" sz="2000" i="0" u="none" dirty="0">
                <a:latin typeface="Calibri"/>
                <a:ea typeface="Calibri"/>
                <a:cs typeface="Calibri"/>
                <a:sym typeface="Calibri"/>
              </a:rPr>
              <a:t>”. A vida, ao contrário disso, sempre multiforme, também está no livro. Segundo Jorge Luis Borges, “o livro é uma extensão da memória e da imaginação”.</a:t>
            </a:r>
          </a:p>
          <a:p>
            <a:pPr marL="0" marR="0" lvl="0" indent="0" algn="just" rtl="0">
              <a:lnSpc>
                <a:spcPct val="100000"/>
              </a:lnSpc>
              <a:spcBef>
                <a:spcPts val="0"/>
              </a:spcBef>
              <a:spcAft>
                <a:spcPts val="0"/>
              </a:spcAft>
              <a:buClr>
                <a:srgbClr val="FFFFFF"/>
              </a:buClr>
              <a:buSzPct val="25000"/>
              <a:buFont typeface="Calibri"/>
              <a:buNone/>
            </a:pPr>
            <a:r>
              <a:rPr lang="pt-BR" sz="2200" i="0" u="none" dirty="0">
                <a:latin typeface="Calibri"/>
                <a:ea typeface="Calibri"/>
                <a:cs typeface="Calibri"/>
                <a:sym typeface="Calibri"/>
              </a:rPr>
              <a:t/>
            </a:r>
            <a:br>
              <a:rPr lang="pt-BR" sz="2200" i="0" u="none" dirty="0">
                <a:latin typeface="Calibri"/>
                <a:ea typeface="Calibri"/>
                <a:cs typeface="Calibri"/>
                <a:sym typeface="Calibri"/>
              </a:rPr>
            </a:br>
            <a:endParaRPr lang="pt-BR" sz="2200" i="0" u="none" dirty="0">
              <a:latin typeface="Calibri"/>
              <a:ea typeface="Calibri"/>
              <a:cs typeface="Calibri"/>
              <a:sym typeface="Calibri"/>
            </a:endParaRPr>
          </a:p>
        </p:txBody>
      </p:sp>
      <p:sp>
        <p:nvSpPr>
          <p:cNvPr id="8" name="Título 1"/>
          <p:cNvSpPr>
            <a:spLocks noGrp="1"/>
          </p:cNvSpPr>
          <p:nvPr>
            <p:ph type="title"/>
          </p:nvPr>
        </p:nvSpPr>
        <p:spPr>
          <a:xfrm>
            <a:off x="6072198" y="1214422"/>
            <a:ext cx="2643174" cy="428628"/>
          </a:xfrm>
        </p:spPr>
        <p:txBody>
          <a:bodyPr>
            <a:noAutofit/>
          </a:bodyPr>
          <a:lstStyle/>
          <a:p>
            <a:pPr algn="r"/>
            <a:r>
              <a:rPr lang="pt-BR" sz="2400" dirty="0" smtClean="0"/>
              <a:t>EIXO 3</a:t>
            </a:r>
            <a:endParaRPr lang="pt-B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Shape 65"/>
          <p:cNvSpPr txBox="1"/>
          <p:nvPr/>
        </p:nvSpPr>
        <p:spPr>
          <a:xfrm>
            <a:off x="571472" y="1571612"/>
            <a:ext cx="7993062" cy="483235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FF"/>
              </a:buClr>
              <a:buSzPct val="25000"/>
              <a:buFont typeface="Calibri"/>
              <a:buNone/>
            </a:pPr>
            <a:r>
              <a:rPr lang="pt-BR" sz="2000" i="0" u="none" dirty="0">
                <a:ea typeface="Calibri"/>
                <a:cs typeface="Calibri"/>
                <a:sym typeface="Calibri"/>
              </a:rPr>
              <a:t>“Valorização Institucional da Leitura e Incremento do seu Valor Simbólico abre um amplo campo de referências e contextos em torno da leitura e de seu significado. São muitas as ações para </a:t>
            </a:r>
            <a:r>
              <a:rPr lang="pt-BR" sz="2000" b="1" i="0" u="none" dirty="0">
                <a:ea typeface="Calibri"/>
                <a:cs typeface="Calibri"/>
                <a:sym typeface="Calibri"/>
              </a:rPr>
              <a:t>converter o fomento às pr</a:t>
            </a:r>
            <a:r>
              <a:rPr lang="pt-BR" sz="2000" b="1" dirty="0">
                <a:ea typeface="Calibri"/>
                <a:cs typeface="Calibri"/>
                <a:sym typeface="Calibri"/>
              </a:rPr>
              <a:t>á</a:t>
            </a:r>
            <a:r>
              <a:rPr lang="pt-BR" sz="2000" b="1" i="0" u="none" dirty="0">
                <a:ea typeface="Calibri"/>
                <a:cs typeface="Calibri"/>
                <a:sym typeface="Calibri"/>
              </a:rPr>
              <a:t>ticas sociais da leitura em políticas e criar consciência sobre o valor social do livro e da leitura</a:t>
            </a:r>
            <a:r>
              <a:rPr lang="pt-BR" sz="2000" i="0" u="none" dirty="0">
                <a:ea typeface="Calibri"/>
                <a:cs typeface="Calibri"/>
                <a:sym typeface="Calibri"/>
              </a:rPr>
              <a:t>.</a:t>
            </a:r>
          </a:p>
          <a:p>
            <a:pPr marL="0" marR="0" lvl="0" indent="0" algn="just" rtl="0">
              <a:lnSpc>
                <a:spcPct val="100000"/>
              </a:lnSpc>
              <a:spcBef>
                <a:spcPts val="0"/>
              </a:spcBef>
              <a:spcAft>
                <a:spcPts val="0"/>
              </a:spcAft>
              <a:buClr>
                <a:srgbClr val="FFFFFF"/>
              </a:buClr>
              <a:buSzPct val="25000"/>
              <a:buFont typeface="Calibri"/>
              <a:buNone/>
            </a:pPr>
            <a:r>
              <a:rPr lang="pt-BR" sz="2000" i="0" u="none" dirty="0">
                <a:ea typeface="Calibri"/>
                <a:cs typeface="Calibri"/>
                <a:sym typeface="Calibri"/>
              </a:rPr>
              <a:t>São afirmações que precisam ser desdobradas para pensarmos o processo como um todo e para que as ações tenham êxito.</a:t>
            </a:r>
          </a:p>
          <a:p>
            <a:pPr marL="0" marR="0" lvl="0" indent="0" algn="just" rtl="0">
              <a:lnSpc>
                <a:spcPct val="100000"/>
              </a:lnSpc>
              <a:spcBef>
                <a:spcPts val="0"/>
              </a:spcBef>
              <a:spcAft>
                <a:spcPts val="0"/>
              </a:spcAft>
              <a:buClr>
                <a:srgbClr val="FFFFFF"/>
              </a:buClr>
              <a:buSzPct val="25000"/>
              <a:buFont typeface="Calibri"/>
              <a:buNone/>
            </a:pPr>
            <a:r>
              <a:rPr lang="pt-BR" sz="2000" i="0" u="none" dirty="0">
                <a:ea typeface="Calibri"/>
                <a:cs typeface="Calibri"/>
                <a:sym typeface="Calibri"/>
              </a:rPr>
              <a:t>É necessário </a:t>
            </a:r>
            <a:r>
              <a:rPr lang="pt-BR" sz="2000" b="1" i="0" u="none" dirty="0">
                <a:ea typeface="Calibri"/>
                <a:cs typeface="Calibri"/>
                <a:sym typeface="Calibri"/>
              </a:rPr>
              <a:t>questionar e repensar o valor simbólico da leitura</a:t>
            </a:r>
            <a:r>
              <a:rPr lang="pt-BR" sz="2000" i="0" u="none" dirty="0">
                <a:ea typeface="Calibri"/>
                <a:cs typeface="Calibri"/>
                <a:sym typeface="Calibri"/>
              </a:rPr>
              <a:t>, a construção de leitores, os conceitos e categorias.</a:t>
            </a:r>
            <a:r>
              <a:rPr lang="pt-BR" sz="2000" dirty="0">
                <a:ea typeface="Calibri"/>
                <a:cs typeface="Calibri"/>
                <a:sym typeface="Calibri"/>
              </a:rPr>
              <a:t> </a:t>
            </a:r>
            <a:r>
              <a:rPr lang="pt-BR" sz="2000" i="0" u="none" dirty="0">
                <a:ea typeface="Calibri"/>
                <a:cs typeface="Calibri"/>
                <a:sym typeface="Calibri"/>
              </a:rPr>
              <a:t>Um aprofundamento maior sobre algumas questões como leitura, leitores e literatura, mostra a diversidade de sentidos que coexistem para se falar de um mesmo fenômeno.”</a:t>
            </a:r>
          </a:p>
          <a:p>
            <a:pPr marL="0" marR="0" lvl="0" indent="0" algn="r" rtl="0">
              <a:lnSpc>
                <a:spcPct val="100000"/>
              </a:lnSpc>
              <a:spcBef>
                <a:spcPts val="0"/>
              </a:spcBef>
              <a:spcAft>
                <a:spcPts val="0"/>
              </a:spcAft>
              <a:buClr>
                <a:srgbClr val="FFFFFF"/>
              </a:buClr>
              <a:buSzPct val="25000"/>
              <a:buFont typeface="Calibri"/>
              <a:buNone/>
            </a:pPr>
            <a:r>
              <a:rPr lang="pt-BR" sz="2000" i="0" u="none" dirty="0" smtClean="0">
                <a:ea typeface="Calibri"/>
                <a:cs typeface="Calibri"/>
                <a:sym typeface="Calibri"/>
              </a:rPr>
              <a:t>Dolores </a:t>
            </a:r>
            <a:r>
              <a:rPr lang="pt-BR" sz="2000" i="0" u="none" dirty="0">
                <a:ea typeface="Calibri"/>
                <a:cs typeface="Calibri"/>
                <a:sym typeface="Calibri"/>
              </a:rPr>
              <a:t>Prades</a:t>
            </a:r>
          </a:p>
        </p:txBody>
      </p:sp>
      <p:sp>
        <p:nvSpPr>
          <p:cNvPr id="8" name="Título 1"/>
          <p:cNvSpPr>
            <a:spLocks noGrp="1"/>
          </p:cNvSpPr>
          <p:nvPr>
            <p:ph type="title"/>
          </p:nvPr>
        </p:nvSpPr>
        <p:spPr>
          <a:xfrm>
            <a:off x="6000760" y="1071546"/>
            <a:ext cx="2643174" cy="428628"/>
          </a:xfrm>
        </p:spPr>
        <p:txBody>
          <a:bodyPr>
            <a:noAutofit/>
          </a:bodyPr>
          <a:lstStyle/>
          <a:p>
            <a:pPr algn="r"/>
            <a:r>
              <a:rPr lang="pt-BR" sz="2400" dirty="0" smtClean="0"/>
              <a:t>EIXO 3</a:t>
            </a:r>
            <a:endParaRPr lang="pt-B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7" name="Shape 71"/>
          <p:cNvSpPr txBox="1"/>
          <p:nvPr/>
        </p:nvSpPr>
        <p:spPr>
          <a:xfrm>
            <a:off x="1428728" y="1500174"/>
            <a:ext cx="7394595" cy="44577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rgbClr val="FFFFFF"/>
              </a:buClr>
              <a:buSzPct val="25000"/>
              <a:buFont typeface="Calibri"/>
              <a:buNone/>
            </a:pPr>
            <a:r>
              <a:rPr lang="pt-BR" sz="2400" b="1" i="0" u="none" dirty="0">
                <a:latin typeface="Calibri"/>
                <a:ea typeface="Calibri"/>
                <a:cs typeface="Calibri"/>
                <a:sym typeface="Calibri"/>
              </a:rPr>
              <a:t>                Objetivo</a:t>
            </a: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rgbClr val="FFFFFF"/>
              </a:buClr>
              <a:buSzPct val="25000"/>
              <a:buFont typeface="Calibri"/>
              <a:buNone/>
            </a:pPr>
            <a:r>
              <a:rPr lang="pt-BR" sz="2400" b="1" i="0" u="none" dirty="0">
                <a:latin typeface="Calibri"/>
                <a:ea typeface="Calibri"/>
                <a:cs typeface="Calibri"/>
                <a:sym typeface="Calibri"/>
              </a:rPr>
              <a:t>                Diagnóstico</a:t>
            </a: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chemeClr val="lt1"/>
              </a:buClr>
              <a:buFont typeface="Arial"/>
              <a:buNone/>
            </a:pPr>
            <a:endParaRPr sz="2400" b="1" i="0" u="none">
              <a:latin typeface="Calibri"/>
              <a:ea typeface="Calibri"/>
              <a:cs typeface="Calibri"/>
              <a:sym typeface="Calibri"/>
            </a:endParaRPr>
          </a:p>
          <a:p>
            <a:pPr marL="0" marR="0" lvl="0" indent="0" rtl="0">
              <a:lnSpc>
                <a:spcPct val="100000"/>
              </a:lnSpc>
              <a:spcBef>
                <a:spcPts val="0"/>
              </a:spcBef>
              <a:spcAft>
                <a:spcPts val="0"/>
              </a:spcAft>
              <a:buClr>
                <a:srgbClr val="FFFFFF"/>
              </a:buClr>
              <a:buSzPct val="25000"/>
              <a:buFont typeface="Calibri"/>
              <a:buNone/>
            </a:pPr>
            <a:r>
              <a:rPr lang="pt-BR" sz="2400" b="1" i="0" u="none" dirty="0">
                <a:latin typeface="Calibri"/>
                <a:ea typeface="Calibri"/>
                <a:cs typeface="Calibri"/>
                <a:sym typeface="Calibri"/>
              </a:rPr>
              <a:t>                Proposta de Ação</a:t>
            </a:r>
          </a:p>
        </p:txBody>
      </p:sp>
      <p:pic>
        <p:nvPicPr>
          <p:cNvPr id="8" name="Shape 72" descr="target-158129_960_720.png"/>
          <p:cNvPicPr preferRelativeResize="0"/>
          <p:nvPr/>
        </p:nvPicPr>
        <p:blipFill rotWithShape="1">
          <a:blip r:embed="rId4">
            <a:alphaModFix/>
          </a:blip>
          <a:srcRect/>
          <a:stretch/>
        </p:blipFill>
        <p:spPr>
          <a:xfrm>
            <a:off x="1500166" y="2357438"/>
            <a:ext cx="857250" cy="857250"/>
          </a:xfrm>
          <a:prstGeom prst="rect">
            <a:avLst/>
          </a:prstGeom>
          <a:noFill/>
          <a:ln>
            <a:noFill/>
          </a:ln>
        </p:spPr>
      </p:pic>
      <p:pic>
        <p:nvPicPr>
          <p:cNvPr id="9" name="Shape 73" descr="Picto_Tests.png"/>
          <p:cNvPicPr preferRelativeResize="0"/>
          <p:nvPr/>
        </p:nvPicPr>
        <p:blipFill rotWithShape="1">
          <a:blip r:embed="rId5">
            <a:alphaModFix/>
          </a:blip>
          <a:srcRect/>
          <a:stretch/>
        </p:blipFill>
        <p:spPr>
          <a:xfrm>
            <a:off x="1500166" y="3500446"/>
            <a:ext cx="855661" cy="857250"/>
          </a:xfrm>
          <a:prstGeom prst="rect">
            <a:avLst/>
          </a:prstGeom>
          <a:noFill/>
          <a:ln>
            <a:noFill/>
          </a:ln>
        </p:spPr>
      </p:pic>
      <p:pic>
        <p:nvPicPr>
          <p:cNvPr id="10" name="Shape 74" descr="idea-153974_640.png"/>
          <p:cNvPicPr preferRelativeResize="0"/>
          <p:nvPr/>
        </p:nvPicPr>
        <p:blipFill rotWithShape="1">
          <a:blip r:embed="rId6">
            <a:alphaModFix/>
          </a:blip>
          <a:srcRect/>
          <a:stretch/>
        </p:blipFill>
        <p:spPr>
          <a:xfrm>
            <a:off x="1500166" y="4572016"/>
            <a:ext cx="915986" cy="928686"/>
          </a:xfrm>
          <a:prstGeom prst="rect">
            <a:avLst/>
          </a:prstGeom>
          <a:noFill/>
          <a:ln>
            <a:noFill/>
          </a:ln>
        </p:spPr>
      </p:pic>
      <p:sp>
        <p:nvSpPr>
          <p:cNvPr id="11" name="Título 1"/>
          <p:cNvSpPr>
            <a:spLocks noGrp="1"/>
          </p:cNvSpPr>
          <p:nvPr>
            <p:ph type="title"/>
          </p:nvPr>
        </p:nvSpPr>
        <p:spPr>
          <a:xfrm>
            <a:off x="6072198" y="1214422"/>
            <a:ext cx="2643174" cy="428628"/>
          </a:xfrm>
        </p:spPr>
        <p:txBody>
          <a:bodyPr>
            <a:noAutofit/>
          </a:bodyPr>
          <a:lstStyle/>
          <a:p>
            <a:pPr algn="r"/>
            <a:r>
              <a:rPr lang="pt-BR" sz="2400" dirty="0" smtClean="0"/>
              <a:t>EIXO 3</a:t>
            </a:r>
            <a:endParaRPr lang="pt-B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1214422"/>
            <a:ext cx="2643174" cy="428628"/>
          </a:xfrm>
        </p:spPr>
        <p:txBody>
          <a:bodyPr>
            <a:noAutofit/>
          </a:bodyPr>
          <a:lstStyle/>
          <a:p>
            <a:pPr algn="r"/>
            <a:r>
              <a:rPr lang="pt-BR" sz="2400" dirty="0" smtClean="0"/>
              <a:t>EIXO 3</a:t>
            </a:r>
            <a:endParaRPr lang="pt-BR" sz="2400" dirty="0"/>
          </a:p>
        </p:txBody>
      </p:sp>
      <p:sp>
        <p:nvSpPr>
          <p:cNvPr id="12" name="Shape 81"/>
          <p:cNvSpPr txBox="1"/>
          <p:nvPr/>
        </p:nvSpPr>
        <p:spPr>
          <a:xfrm>
            <a:off x="428596" y="2143116"/>
            <a:ext cx="8072400" cy="4283102"/>
          </a:xfrm>
          <a:prstGeom prst="rect">
            <a:avLst/>
          </a:prstGeom>
          <a:noFill/>
          <a:ln>
            <a:noFill/>
          </a:ln>
        </p:spPr>
        <p:txBody>
          <a:bodyPr lIns="91425" tIns="45700" rIns="91425" bIns="45700" anchor="t" anchorCtr="0">
            <a:noAutofit/>
          </a:bodyPr>
          <a:lstStyle/>
          <a:p>
            <a:pPr marL="0" marR="0" lvl="0" indent="82550" algn="just" rtl="0">
              <a:lnSpc>
                <a:spcPct val="100000"/>
              </a:lnSpc>
              <a:spcBef>
                <a:spcPts val="0"/>
              </a:spcBef>
              <a:spcAft>
                <a:spcPts val="0"/>
              </a:spcAft>
              <a:buSzPct val="100000"/>
              <a:buFont typeface="Calibri"/>
              <a:buChar char="•"/>
            </a:pPr>
            <a:r>
              <a:rPr lang="pt-BR" sz="2000" i="0" u="none" dirty="0" smtClean="0">
                <a:ea typeface="Calibri"/>
                <a:cs typeface="Calibri"/>
                <a:sym typeface="Calibri"/>
              </a:rPr>
              <a:t> Identificar </a:t>
            </a:r>
            <a:r>
              <a:rPr lang="pt-BR" sz="2000" i="0" u="none" dirty="0">
                <a:ea typeface="Calibri"/>
                <a:cs typeface="Calibri"/>
                <a:sym typeface="Calibri"/>
              </a:rPr>
              <a:t>as ações que cri</a:t>
            </a:r>
            <a:r>
              <a:rPr lang="pt-BR" sz="2000" dirty="0">
                <a:ea typeface="Calibri"/>
                <a:cs typeface="Calibri"/>
                <a:sym typeface="Calibri"/>
              </a:rPr>
              <a:t>a</a:t>
            </a:r>
            <a:r>
              <a:rPr lang="pt-BR" sz="2000" i="0" u="none" dirty="0">
                <a:ea typeface="Calibri"/>
                <a:cs typeface="Calibri"/>
                <a:sym typeface="Calibri"/>
              </a:rPr>
              <a:t>m a consciência e valorização sobre o livro </a:t>
            </a:r>
            <a:r>
              <a:rPr lang="pt-BR" sz="2000" dirty="0">
                <a:ea typeface="Calibri"/>
                <a:cs typeface="Calibri"/>
                <a:sym typeface="Calibri"/>
              </a:rPr>
              <a:t>como</a:t>
            </a:r>
            <a:r>
              <a:rPr lang="pt-BR" sz="2000" i="0" u="none" dirty="0">
                <a:ea typeface="Calibri"/>
                <a:cs typeface="Calibri"/>
                <a:sym typeface="Calibri"/>
              </a:rPr>
              <a:t> bem social;</a:t>
            </a:r>
          </a:p>
          <a:p>
            <a:pPr marL="0" marR="0" lvl="0" indent="0" algn="just" rtl="0">
              <a:lnSpc>
                <a:spcPct val="100000"/>
              </a:lnSpc>
              <a:spcBef>
                <a:spcPts val="0"/>
              </a:spcBef>
              <a:spcAft>
                <a:spcPts val="0"/>
              </a:spcAft>
              <a:buFont typeface="Arial"/>
              <a:buNone/>
            </a:pPr>
            <a:endParaRPr sz="2000" i="0" u="none">
              <a:ea typeface="Calibri"/>
              <a:cs typeface="Calibri"/>
              <a:sym typeface="Calibri"/>
            </a:endParaRPr>
          </a:p>
          <a:p>
            <a:pPr marL="0" marR="0" lvl="0" indent="82550" algn="just" rtl="0">
              <a:lnSpc>
                <a:spcPct val="100000"/>
              </a:lnSpc>
              <a:spcBef>
                <a:spcPts val="0"/>
              </a:spcBef>
              <a:spcAft>
                <a:spcPts val="0"/>
              </a:spcAft>
              <a:buSzPct val="100000"/>
              <a:buFont typeface="Calibri"/>
              <a:buChar char="•"/>
            </a:pPr>
            <a:r>
              <a:rPr lang="pt-BR" sz="2000" i="0" u="none" dirty="0" smtClean="0">
                <a:ea typeface="Calibri"/>
                <a:cs typeface="Calibri"/>
                <a:sym typeface="Calibri"/>
              </a:rPr>
              <a:t> Identificar </a:t>
            </a:r>
            <a:r>
              <a:rPr lang="pt-BR" sz="2000" dirty="0">
                <a:ea typeface="Calibri"/>
                <a:cs typeface="Calibri"/>
                <a:sym typeface="Calibri"/>
              </a:rPr>
              <a:t>i</a:t>
            </a:r>
            <a:r>
              <a:rPr lang="pt-BR" sz="2000" i="0" u="none" dirty="0">
                <a:ea typeface="Calibri"/>
                <a:cs typeface="Calibri"/>
                <a:sym typeface="Calibri"/>
              </a:rPr>
              <a:t>niciativas para converter o incentivo às práticas sociais da leitura e da comunicação em políticas de estado;</a:t>
            </a:r>
          </a:p>
          <a:p>
            <a:pPr marL="0" marR="0" lvl="0" indent="0" algn="just" rtl="0">
              <a:lnSpc>
                <a:spcPct val="100000"/>
              </a:lnSpc>
              <a:spcBef>
                <a:spcPts val="0"/>
              </a:spcBef>
              <a:spcAft>
                <a:spcPts val="0"/>
              </a:spcAft>
              <a:buFont typeface="Arial"/>
              <a:buNone/>
            </a:pPr>
            <a:endParaRPr sz="2000" i="0" u="none">
              <a:ea typeface="Calibri"/>
              <a:cs typeface="Calibri"/>
              <a:sym typeface="Calibri"/>
            </a:endParaRPr>
          </a:p>
          <a:p>
            <a:pPr marL="0" marR="0" lvl="0" indent="82550" algn="just" rtl="0">
              <a:lnSpc>
                <a:spcPct val="100000"/>
              </a:lnSpc>
              <a:spcBef>
                <a:spcPts val="0"/>
              </a:spcBef>
              <a:spcAft>
                <a:spcPts val="0"/>
              </a:spcAft>
              <a:buSzPct val="100000"/>
              <a:buFont typeface="Calibri"/>
              <a:buChar char="•"/>
            </a:pPr>
            <a:r>
              <a:rPr lang="pt-BR" sz="2000" i="0" u="none" dirty="0" smtClean="0">
                <a:ea typeface="Calibri"/>
                <a:cs typeface="Calibri"/>
                <a:sym typeface="Calibri"/>
              </a:rPr>
              <a:t> Identificar </a:t>
            </a:r>
            <a:r>
              <a:rPr lang="pt-BR" sz="2000" i="0" u="none" dirty="0">
                <a:ea typeface="Calibri"/>
                <a:cs typeface="Calibri"/>
                <a:sym typeface="Calibri"/>
              </a:rPr>
              <a:t>publicações impressas, ou em outras mídias, dedicadas ao fortalecimento do livro e da leitura;</a:t>
            </a:r>
          </a:p>
          <a:p>
            <a:pPr marL="0" marR="0" lvl="0" indent="0" algn="just" rtl="0">
              <a:lnSpc>
                <a:spcPct val="100000"/>
              </a:lnSpc>
              <a:spcBef>
                <a:spcPts val="0"/>
              </a:spcBef>
              <a:spcAft>
                <a:spcPts val="0"/>
              </a:spcAft>
              <a:buFont typeface="Arial"/>
              <a:buNone/>
            </a:pPr>
            <a:endParaRPr sz="2000" i="0" u="none">
              <a:ea typeface="Calibri"/>
              <a:cs typeface="Calibri"/>
              <a:sym typeface="Calibri"/>
            </a:endParaRPr>
          </a:p>
          <a:p>
            <a:pPr marL="0" marR="0" lvl="0" indent="82550" algn="just" rtl="0">
              <a:lnSpc>
                <a:spcPct val="100000"/>
              </a:lnSpc>
              <a:spcBef>
                <a:spcPts val="0"/>
              </a:spcBef>
              <a:spcAft>
                <a:spcPts val="0"/>
              </a:spcAft>
              <a:buSzPct val="100000"/>
              <a:buFont typeface="Calibri"/>
              <a:buChar char="•"/>
            </a:pPr>
            <a:r>
              <a:rPr lang="pt-BR" sz="2000" i="0" u="none" dirty="0" smtClean="0">
                <a:ea typeface="Calibri"/>
                <a:cs typeface="Calibri"/>
                <a:sym typeface="Calibri"/>
              </a:rPr>
              <a:t> Identificar </a:t>
            </a:r>
            <a:r>
              <a:rPr lang="pt-BR" sz="2000" i="0" u="none" dirty="0">
                <a:ea typeface="Calibri"/>
                <a:cs typeface="Calibri"/>
                <a:sym typeface="Calibri"/>
              </a:rPr>
              <a:t>grupos,  incentivos</a:t>
            </a:r>
            <a:r>
              <a:rPr lang="pt-BR" sz="2000" dirty="0">
                <a:ea typeface="Calibri"/>
                <a:cs typeface="Calibri"/>
                <a:sym typeface="Calibri"/>
              </a:rPr>
              <a:t>,</a:t>
            </a:r>
            <a:r>
              <a:rPr lang="pt-BR" sz="2000" i="0" u="none" dirty="0">
                <a:ea typeface="Calibri"/>
                <a:cs typeface="Calibri"/>
                <a:sym typeface="Calibri"/>
              </a:rPr>
              <a:t> projetos de pesquisa</a:t>
            </a:r>
            <a:r>
              <a:rPr lang="pt-BR" sz="2000" dirty="0">
                <a:ea typeface="Calibri"/>
                <a:cs typeface="Calibri"/>
                <a:sym typeface="Calibri"/>
              </a:rPr>
              <a:t>, </a:t>
            </a:r>
            <a:r>
              <a:rPr lang="pt-BR" sz="2000" i="0" u="none" dirty="0">
                <a:ea typeface="Calibri"/>
                <a:cs typeface="Calibri"/>
                <a:sym typeface="Calibri"/>
              </a:rPr>
              <a:t>estudos nas áreas do livro e da leitura e os conteúdos que já foram publicados sobre o tema; </a:t>
            </a:r>
          </a:p>
        </p:txBody>
      </p:sp>
      <p:sp>
        <p:nvSpPr>
          <p:cNvPr id="6" name="Título 6"/>
          <p:cNvSpPr txBox="1">
            <a:spLocks/>
          </p:cNvSpPr>
          <p:nvPr/>
        </p:nvSpPr>
        <p:spPr>
          <a:xfrm>
            <a:off x="4714876" y="1571612"/>
            <a:ext cx="4071934" cy="57150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Objetivos</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1214422"/>
            <a:ext cx="2643174" cy="428628"/>
          </a:xfrm>
        </p:spPr>
        <p:txBody>
          <a:bodyPr>
            <a:noAutofit/>
          </a:bodyPr>
          <a:lstStyle/>
          <a:p>
            <a:pPr algn="r"/>
            <a:r>
              <a:rPr lang="pt-BR" sz="2400" dirty="0" smtClean="0"/>
              <a:t>EIXO 3</a:t>
            </a:r>
            <a:endParaRPr lang="pt-BR" sz="2400" dirty="0"/>
          </a:p>
        </p:txBody>
      </p:sp>
      <p:sp>
        <p:nvSpPr>
          <p:cNvPr id="12" name="Shape 81"/>
          <p:cNvSpPr txBox="1"/>
          <p:nvPr/>
        </p:nvSpPr>
        <p:spPr>
          <a:xfrm>
            <a:off x="500034" y="2357430"/>
            <a:ext cx="8072400" cy="3357586"/>
          </a:xfrm>
          <a:prstGeom prst="rect">
            <a:avLst/>
          </a:prstGeom>
          <a:noFill/>
          <a:ln>
            <a:noFill/>
          </a:ln>
        </p:spPr>
        <p:txBody>
          <a:bodyPr lIns="91425" tIns="45700" rIns="91425" bIns="45700" anchor="t" anchorCtr="0">
            <a:noAutofit/>
          </a:bodyPr>
          <a:lstStyle/>
          <a:p>
            <a:pPr lvl="0" indent="82550" algn="just">
              <a:buClr>
                <a:srgbClr val="BFBFBF"/>
              </a:buClr>
              <a:buSzPct val="100000"/>
              <a:buFont typeface="Calibri"/>
              <a:buChar char="•"/>
            </a:pPr>
            <a:r>
              <a:rPr lang="pt-BR" sz="2000" dirty="0" smtClean="0">
                <a:ea typeface="Calibri"/>
                <a:cs typeface="Calibri"/>
                <a:sym typeface="Calibri"/>
              </a:rPr>
              <a:t> Identificar seminários, congressos, campanhas e eventos - temáticos ou não - sobre a promoção da  literatura e o fomento à leitura; </a:t>
            </a:r>
          </a:p>
          <a:p>
            <a:pPr lvl="0" algn="just">
              <a:buClr>
                <a:schemeClr val="lt1"/>
              </a:buClr>
            </a:pPr>
            <a:endParaRPr lang="pt-BR" sz="2000" dirty="0" smtClean="0">
              <a:ea typeface="Calibri"/>
              <a:cs typeface="Calibri"/>
              <a:sym typeface="Calibri"/>
            </a:endParaRPr>
          </a:p>
          <a:p>
            <a:pPr lvl="0" indent="82550" algn="just">
              <a:buClr>
                <a:srgbClr val="BFBFBF"/>
              </a:buClr>
              <a:buSzPct val="100000"/>
              <a:buFont typeface="Calibri"/>
              <a:buChar char="•"/>
            </a:pPr>
            <a:r>
              <a:rPr lang="pt-BR" sz="2000" dirty="0" smtClean="0">
                <a:ea typeface="Calibri"/>
                <a:cs typeface="Calibri"/>
                <a:sym typeface="Calibri"/>
              </a:rPr>
              <a:t>Identificar articulações entre esferas de governo para a promoção do valor simbólico do livro; </a:t>
            </a:r>
          </a:p>
          <a:p>
            <a:pPr lvl="0" algn="just">
              <a:buClr>
                <a:schemeClr val="lt1"/>
              </a:buClr>
            </a:pPr>
            <a:endParaRPr lang="pt-BR" sz="2000" dirty="0" smtClean="0">
              <a:ea typeface="Calibri"/>
              <a:cs typeface="Calibri"/>
              <a:sym typeface="Calibri"/>
            </a:endParaRPr>
          </a:p>
          <a:p>
            <a:pPr lvl="0" indent="82550" algn="just">
              <a:buClr>
                <a:srgbClr val="BFBFBF"/>
              </a:buClr>
              <a:buSzPct val="100000"/>
              <a:buFont typeface="Calibri"/>
              <a:buChar char="•"/>
            </a:pPr>
            <a:r>
              <a:rPr lang="pt-BR" sz="2000" dirty="0" smtClean="0">
                <a:ea typeface="Calibri"/>
                <a:cs typeface="Calibri"/>
                <a:sym typeface="Calibri"/>
              </a:rPr>
              <a:t>Identificar qual é o entendimento da população sobre a valorização do livro e da leitura. </a:t>
            </a:r>
            <a:endParaRPr lang="pt-BR" sz="2000" dirty="0">
              <a:ea typeface="Calibri"/>
              <a:cs typeface="Calibri"/>
              <a:sym typeface="Calibri"/>
            </a:endParaRPr>
          </a:p>
        </p:txBody>
      </p:sp>
      <p:sp>
        <p:nvSpPr>
          <p:cNvPr id="6" name="Título 6"/>
          <p:cNvSpPr txBox="1">
            <a:spLocks/>
          </p:cNvSpPr>
          <p:nvPr/>
        </p:nvSpPr>
        <p:spPr>
          <a:xfrm>
            <a:off x="4714876" y="1571612"/>
            <a:ext cx="4071934" cy="571504"/>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Objetivos</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428736"/>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Ações que criam a consciência e valorização sobre o livro como bem social</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hape 88"/>
          <p:cNvSpPr txBox="1"/>
          <p:nvPr/>
        </p:nvSpPr>
        <p:spPr>
          <a:xfrm>
            <a:off x="285720" y="2285992"/>
            <a:ext cx="8496300" cy="33167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FF"/>
              </a:buClr>
              <a:buSzPct val="25000"/>
              <a:buFont typeface="Calibri"/>
              <a:buNone/>
            </a:pPr>
            <a:r>
              <a:rPr lang="pt-BR" sz="2200" i="0" u="none" dirty="0" err="1" smtClean="0">
                <a:ea typeface="Calibri"/>
                <a:cs typeface="Calibri"/>
                <a:sym typeface="Calibri"/>
              </a:rPr>
              <a:t>Mini</a:t>
            </a:r>
            <a:r>
              <a:rPr lang="pt-BR" sz="2200" dirty="0" err="1" smtClean="0">
                <a:ea typeface="Calibri"/>
                <a:cs typeface="Calibri"/>
                <a:sym typeface="Calibri"/>
              </a:rPr>
              <a:t>b</a:t>
            </a:r>
            <a:r>
              <a:rPr lang="pt-BR" sz="2200" i="0" u="none" dirty="0" err="1" smtClean="0">
                <a:ea typeface="Calibri"/>
                <a:cs typeface="Calibri"/>
                <a:sym typeface="Calibri"/>
              </a:rPr>
              <a:t>ibliotecas</a:t>
            </a:r>
            <a:r>
              <a:rPr lang="pt-BR" sz="2200" i="0" u="none" dirty="0" smtClean="0">
                <a:ea typeface="Calibri"/>
                <a:cs typeface="Calibri"/>
                <a:sym typeface="Calibri"/>
              </a:rPr>
              <a:t> - EMBRAPA </a:t>
            </a:r>
            <a:r>
              <a:rPr lang="pt-BR" sz="2200" i="0" u="none" dirty="0">
                <a:ea typeface="Calibri"/>
                <a:cs typeface="Calibri"/>
                <a:sym typeface="Calibri"/>
              </a:rPr>
              <a:t>(</a:t>
            </a:r>
            <a:r>
              <a:rPr lang="pt-BR" sz="2200" dirty="0">
                <a:ea typeface="Calibri"/>
                <a:cs typeface="Calibri"/>
                <a:sym typeface="Calibri"/>
              </a:rPr>
              <a:t>desde 2003) </a:t>
            </a:r>
            <a:r>
              <a:rPr lang="pt-BR" sz="2200" i="0" u="none" dirty="0">
                <a:ea typeface="Calibri"/>
                <a:cs typeface="Calibri"/>
                <a:sym typeface="Calibri"/>
              </a:rPr>
              <a:t>– Iniciativa institucional de incentivo à leitura e à inclusão produtiva no meio rural. Reúne num acervo itinerante, vídeos e áudios com programas de rádio, televisão e publicações impressas como livros, cartilhas e manuais. </a:t>
            </a:r>
          </a:p>
          <a:p>
            <a:pPr marL="0" marR="0" lvl="0" indent="0" algn="just" rtl="0">
              <a:lnSpc>
                <a:spcPct val="100000"/>
              </a:lnSpc>
              <a:spcBef>
                <a:spcPts val="0"/>
              </a:spcBef>
              <a:spcAft>
                <a:spcPts val="0"/>
              </a:spcAft>
              <a:buClr>
                <a:schemeClr val="lt1"/>
              </a:buClr>
              <a:buFont typeface="Arial"/>
              <a:buNone/>
            </a:pPr>
            <a:endParaRPr sz="2200" i="0" u="none">
              <a:ea typeface="Calibri"/>
              <a:cs typeface="Calibri"/>
              <a:sym typeface="Calibri"/>
            </a:endParaRPr>
          </a:p>
          <a:p>
            <a:pPr marL="0" marR="0" lvl="0" indent="0" algn="just" rtl="0">
              <a:lnSpc>
                <a:spcPct val="100000"/>
              </a:lnSpc>
              <a:spcBef>
                <a:spcPts val="0"/>
              </a:spcBef>
              <a:spcAft>
                <a:spcPts val="0"/>
              </a:spcAft>
              <a:buClr>
                <a:srgbClr val="FFFFFF"/>
              </a:buClr>
              <a:buSzPct val="25000"/>
              <a:buFont typeface="Calibri"/>
              <a:buNone/>
            </a:pPr>
            <a:r>
              <a:rPr lang="pt-BR" sz="2200" i="0" u="none" dirty="0" smtClean="0">
                <a:ea typeface="Calibri"/>
                <a:cs typeface="Calibri"/>
                <a:sym typeface="Calibri"/>
              </a:rPr>
              <a:t>Projeto Ler é Bom, Experimente – Ministério da Cultura (</a:t>
            </a:r>
            <a:r>
              <a:rPr lang="pt-BR" sz="2200" i="0" u="none" dirty="0">
                <a:ea typeface="Calibri"/>
                <a:cs typeface="Calibri"/>
                <a:sym typeface="Calibri"/>
              </a:rPr>
              <a:t>desde 2001)  – </a:t>
            </a:r>
            <a:r>
              <a:rPr lang="pt-BR" sz="2200" i="0" u="none" dirty="0" smtClean="0">
                <a:ea typeface="Calibri"/>
                <a:cs typeface="Calibri"/>
                <a:sym typeface="Calibri"/>
              </a:rPr>
              <a:t>O Projeto consiste na doação </a:t>
            </a:r>
            <a:r>
              <a:rPr lang="pt-BR" sz="2200" i="0" u="none" dirty="0">
                <a:ea typeface="Calibri"/>
                <a:cs typeface="Calibri"/>
                <a:sym typeface="Calibri"/>
              </a:rPr>
              <a:t>de livros a estudantes do 2º ano do Ensino Fundamental até o Ensino Médio e o desenvolvimento de atividades. Após a leitura, os alunos transpõem a história para o teatro e encenam</a:t>
            </a:r>
            <a:r>
              <a:rPr lang="pt-BR" sz="2200" i="0" u="none" dirty="0" smtClean="0">
                <a:ea typeface="Calibri"/>
                <a:cs typeface="Calibri"/>
                <a:sym typeface="Calibri"/>
              </a:rPr>
              <a:t>.</a:t>
            </a:r>
            <a:endParaRPr lang="pt-BR" sz="2200" i="0" u="none" dirty="0">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714612"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428736"/>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Ações que criam a consciência e valorização sobre o livro como bem social</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hape 88"/>
          <p:cNvSpPr txBox="1"/>
          <p:nvPr/>
        </p:nvSpPr>
        <p:spPr>
          <a:xfrm>
            <a:off x="285720" y="2357430"/>
            <a:ext cx="8496300" cy="3429024"/>
          </a:xfrm>
          <a:prstGeom prst="rect">
            <a:avLst/>
          </a:prstGeom>
          <a:noFill/>
          <a:ln>
            <a:noFill/>
          </a:ln>
        </p:spPr>
        <p:txBody>
          <a:bodyPr lIns="91425" tIns="45700" rIns="91425" bIns="45700" anchor="t" anchorCtr="0">
            <a:noAutofit/>
          </a:bodyPr>
          <a:lstStyle/>
          <a:p>
            <a:pPr lvl="0" algn="just">
              <a:lnSpc>
                <a:spcPct val="115000"/>
              </a:lnSpc>
              <a:buClr>
                <a:schemeClr val="dk1"/>
              </a:buClr>
              <a:buSzPct val="55000"/>
            </a:pPr>
            <a:r>
              <a:rPr lang="pt-BR" sz="2200" dirty="0" smtClean="0">
                <a:ea typeface="Calibri"/>
                <a:cs typeface="Calibri"/>
                <a:sym typeface="Calibri"/>
              </a:rPr>
              <a:t>Projeto Mais Diferenças - Acessibilidade em Bibliotecas Públicas (2015):</a:t>
            </a:r>
          </a:p>
          <a:p>
            <a:pPr lvl="0" algn="just">
              <a:lnSpc>
                <a:spcPct val="115000"/>
              </a:lnSpc>
              <a:buClr>
                <a:schemeClr val="dk1"/>
              </a:buClr>
              <a:buSzPct val="55000"/>
            </a:pPr>
            <a:r>
              <a:rPr lang="pt-BR" sz="2000" dirty="0" smtClean="0"/>
              <a:t>A Mais Diferenças é uma associação qualificada como Organização da Sociedade Civil de Interesse Público (OSCIP) pelo Ministério da Justiça e como Entidade Promotora de Direitos Humanos, pela Secretaria de Justiça do Estado de São Paulo. </a:t>
            </a:r>
          </a:p>
          <a:p>
            <a:pPr lvl="0" algn="just">
              <a:lnSpc>
                <a:spcPct val="115000"/>
              </a:lnSpc>
              <a:buClr>
                <a:schemeClr val="dk1"/>
              </a:buClr>
              <a:buSzPct val="55000"/>
            </a:pPr>
            <a:endParaRPr lang="pt-BR" sz="2000" dirty="0" smtClean="0"/>
          </a:p>
          <a:p>
            <a:pPr lvl="0" algn="just">
              <a:lnSpc>
                <a:spcPct val="115000"/>
              </a:lnSpc>
              <a:buClr>
                <a:schemeClr val="dk1"/>
              </a:buClr>
              <a:buSzPct val="55000"/>
            </a:pPr>
            <a:r>
              <a:rPr lang="pt-BR" sz="2000" dirty="0" smtClean="0">
                <a:ea typeface="Calibri"/>
                <a:cs typeface="Calibri"/>
                <a:sym typeface="Calibri"/>
              </a:rPr>
              <a:t>Por meio do Projeto Mais Diferenças, dez bibliotecas públicas brasileiras foram selecionadas pelo Sistema Nacional de Bibliotecas Públicas (SNBP) para, ao longo de um ano, receberem qualificação profissional, melhorias no acervo, novos equipamentos, etc.</a:t>
            </a:r>
          </a:p>
        </p:txBody>
      </p:sp>
      <p:pic>
        <p:nvPicPr>
          <p:cNvPr id="8" name="Shape 86" descr="target-158129_960_720.png"/>
          <p:cNvPicPr preferRelativeResize="0"/>
          <p:nvPr/>
        </p:nvPicPr>
        <p:blipFill rotWithShape="1">
          <a:blip r:embed="rId4" cstate="print">
            <a:alphaModFix amt="26000"/>
          </a:blip>
          <a:srcRect/>
          <a:stretch/>
        </p:blipFill>
        <p:spPr>
          <a:xfrm>
            <a:off x="2714612"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428736"/>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Ações que criam a consciência e valorização sobre o livro como bem social</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hape 88"/>
          <p:cNvSpPr txBox="1"/>
          <p:nvPr/>
        </p:nvSpPr>
        <p:spPr>
          <a:xfrm>
            <a:off x="285720" y="2714620"/>
            <a:ext cx="8496300" cy="3071834"/>
          </a:xfrm>
          <a:prstGeom prst="rect">
            <a:avLst/>
          </a:prstGeom>
          <a:noFill/>
          <a:ln>
            <a:noFill/>
          </a:ln>
        </p:spPr>
        <p:txBody>
          <a:bodyPr lIns="91425" tIns="45700" rIns="91425" bIns="45700" anchor="t" anchorCtr="0">
            <a:noAutofit/>
          </a:bodyPr>
          <a:lstStyle/>
          <a:p>
            <a:pPr lvl="0" algn="just">
              <a:buClr>
                <a:srgbClr val="FFFFFF"/>
              </a:buClr>
              <a:buSzPct val="25000"/>
            </a:pPr>
            <a:r>
              <a:rPr lang="pt-BR" sz="2000" dirty="0" smtClean="0">
                <a:ea typeface="Calibri"/>
                <a:cs typeface="Calibri"/>
                <a:sym typeface="Calibri"/>
              </a:rPr>
              <a:t>Coleção Itaú Criança (desde 2010) – A coleção é composta por dois livros diferentes por vez e enviada de forma gratuita para clientes e não clientes do banco.</a:t>
            </a:r>
          </a:p>
          <a:p>
            <a:pPr lvl="0" algn="just">
              <a:buClr>
                <a:schemeClr val="lt1"/>
              </a:buClr>
            </a:pPr>
            <a:endParaRPr lang="pt-BR" sz="2000" dirty="0" smtClean="0">
              <a:ea typeface="Calibri"/>
              <a:cs typeface="Calibri"/>
              <a:sym typeface="Calibri"/>
            </a:endParaRPr>
          </a:p>
          <a:p>
            <a:pPr lvl="0" algn="just">
              <a:buClr>
                <a:schemeClr val="lt1"/>
              </a:buClr>
              <a:buSzPct val="25000"/>
            </a:pPr>
            <a:r>
              <a:rPr lang="pt-BR" sz="2000" dirty="0" smtClean="0">
                <a:ea typeface="Calibri"/>
                <a:cs typeface="Calibri"/>
                <a:sym typeface="Calibri"/>
              </a:rPr>
              <a:t>Arca das Letras – Delegacia Federal de Desenvolvimento Agrário (desde 2003)</a:t>
            </a:r>
          </a:p>
          <a:p>
            <a:pPr lvl="0" algn="just">
              <a:buClr>
                <a:schemeClr val="lt1"/>
              </a:buClr>
              <a:buSzPct val="25000"/>
            </a:pPr>
            <a:r>
              <a:rPr lang="pt-BR" sz="2000" dirty="0" smtClean="0">
                <a:ea typeface="Calibri"/>
                <a:cs typeface="Calibri"/>
                <a:sym typeface="Calibri"/>
              </a:rPr>
              <a:t>Programa de incentivo à leitura nas comunidades rurais, presente em mais de 200 municípios, implantou cerca de 950.</a:t>
            </a:r>
            <a:endParaRPr lang="pt-BR" sz="2000" dirty="0">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714612"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Espaço Reservado para Conteúdo 2"/>
          <p:cNvSpPr>
            <a:spLocks noGrp="1"/>
          </p:cNvSpPr>
          <p:nvPr>
            <p:ph idx="4294967295"/>
          </p:nvPr>
        </p:nvSpPr>
        <p:spPr>
          <a:xfrm>
            <a:off x="500034" y="2643182"/>
            <a:ext cx="7858125" cy="2786062"/>
          </a:xfrm>
        </p:spPr>
        <p:txBody>
          <a:bodyPr/>
          <a:lstStyle/>
          <a:p>
            <a:r>
              <a:rPr lang="pt-BR" sz="2000" dirty="0" smtClean="0"/>
              <a:t>Início dos trabalhos: 2/9/2016 com 3 reuniões da Coordenação</a:t>
            </a:r>
          </a:p>
          <a:p>
            <a:r>
              <a:rPr lang="pt-BR" sz="2000" dirty="0" smtClean="0"/>
              <a:t>Freqüência dos membros : regular </a:t>
            </a:r>
          </a:p>
          <a:p>
            <a:r>
              <a:rPr lang="pt-BR" sz="2000" dirty="0" smtClean="0"/>
              <a:t>Participação presencial dos membros da Coordenação nos 4 Grupos: estratégia: um membro da equipe do Sistema em cada Grupo de Discussão, acompanhando os trabalhos.</a:t>
            </a:r>
          </a:p>
          <a:p>
            <a:endParaRPr lang="pt-BR" dirty="0"/>
          </a:p>
        </p:txBody>
      </p:sp>
      <p:sp>
        <p:nvSpPr>
          <p:cNvPr id="8"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428736"/>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Ações que criam a consciência e valorização sobre o livro como bem social</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hape 88"/>
          <p:cNvSpPr txBox="1"/>
          <p:nvPr/>
        </p:nvSpPr>
        <p:spPr>
          <a:xfrm>
            <a:off x="285720" y="2357430"/>
            <a:ext cx="8496300" cy="3714776"/>
          </a:xfrm>
          <a:prstGeom prst="rect">
            <a:avLst/>
          </a:prstGeom>
          <a:noFill/>
          <a:ln>
            <a:noFill/>
          </a:ln>
        </p:spPr>
        <p:txBody>
          <a:bodyPr lIns="91425" tIns="45700" rIns="91425" bIns="45700" anchor="t" anchorCtr="0">
            <a:noAutofit/>
          </a:bodyPr>
          <a:lstStyle/>
          <a:p>
            <a:pPr algn="just"/>
            <a:r>
              <a:rPr lang="pt-BR" sz="2000" dirty="0" smtClean="0"/>
              <a:t>Exposições Literárias Itinerantes</a:t>
            </a:r>
          </a:p>
          <a:p>
            <a:pPr algn="just"/>
            <a:endParaRPr lang="pt-BR" sz="2000" dirty="0" smtClean="0"/>
          </a:p>
          <a:p>
            <a:pPr lvl="0" algn="just" fontAlgn="base"/>
            <a:r>
              <a:rPr lang="pt-BR" sz="2000" dirty="0" smtClean="0"/>
              <a:t>Projeto realizado pela Superintendência Estadual de Bibliotecas Públicas e Suplemento Literário por meio do Sistema Estadual de Bibliotecas Públicas Municipais de Minas Gerais desde 2003. </a:t>
            </a:r>
          </a:p>
          <a:p>
            <a:pPr lvl="0" algn="just" fontAlgn="base"/>
            <a:endParaRPr lang="pt-BR" sz="2000" dirty="0" smtClean="0"/>
          </a:p>
          <a:p>
            <a:pPr algn="just"/>
            <a:r>
              <a:rPr lang="pt-BR" sz="2000" dirty="0" smtClean="0"/>
              <a:t>O Projeto tem como objetivo incentivar a leitura e formar leitores em todo o Estado de Minas Gerais.</a:t>
            </a:r>
          </a:p>
          <a:p>
            <a:pPr algn="just"/>
            <a:endParaRPr lang="pt-BR" sz="2000" dirty="0" smtClean="0"/>
          </a:p>
          <a:p>
            <a:pPr algn="just"/>
            <a:r>
              <a:rPr lang="pt-BR" sz="2000" dirty="0" smtClean="0"/>
              <a:t>Em 2016 o Projeto foi contemplado com a Menção Honrosa José Mindlin no Prêmio </a:t>
            </a:r>
            <a:r>
              <a:rPr lang="pt-BR" sz="2000" dirty="0" err="1" smtClean="0"/>
              <a:t>Vivaleitura</a:t>
            </a:r>
            <a:r>
              <a:rPr lang="pt-BR" sz="2000" dirty="0" smtClean="0"/>
              <a:t>.</a:t>
            </a:r>
            <a:endParaRPr lang="pt-BR" sz="2000" dirty="0">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714612"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21442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357158" y="2500306"/>
            <a:ext cx="8359800" cy="35322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FF"/>
              </a:buClr>
              <a:buSzPct val="25000"/>
              <a:buFont typeface="Calibri"/>
              <a:buNone/>
            </a:pPr>
            <a:r>
              <a:rPr lang="pt-BR" sz="2200" i="0" u="none" dirty="0">
                <a:latin typeface="Calibri"/>
                <a:ea typeface="Calibri"/>
                <a:cs typeface="Calibri"/>
                <a:sym typeface="Calibri"/>
              </a:rPr>
              <a:t>Percebemos que as ações governamentais e de iniciativa privada que incentivam a leitura </a:t>
            </a:r>
            <a:r>
              <a:rPr lang="pt-BR" sz="2200" b="1" i="0" u="none" dirty="0">
                <a:latin typeface="Calibri"/>
                <a:ea typeface="Calibri"/>
                <a:cs typeface="Calibri"/>
                <a:sym typeface="Calibri"/>
              </a:rPr>
              <a:t>existem em grande escala e são eficientes</a:t>
            </a:r>
            <a:r>
              <a:rPr lang="pt-BR" sz="2200" b="1" dirty="0">
                <a:latin typeface="Calibri"/>
                <a:ea typeface="Calibri"/>
                <a:cs typeface="Calibri"/>
                <a:sym typeface="Calibri"/>
              </a:rPr>
              <a:t>, n</a:t>
            </a:r>
            <a:r>
              <a:rPr lang="pt-BR" sz="2200" b="1" i="0" u="none" dirty="0">
                <a:latin typeface="Calibri"/>
                <a:ea typeface="Calibri"/>
                <a:cs typeface="Calibri"/>
                <a:sym typeface="Calibri"/>
              </a:rPr>
              <a:t>o entanto</a:t>
            </a:r>
            <a:r>
              <a:rPr lang="pt-BR" sz="2200" b="1" i="0" u="none" dirty="0" smtClean="0">
                <a:latin typeface="Calibri"/>
                <a:ea typeface="Calibri"/>
                <a:cs typeface="Calibri"/>
                <a:sym typeface="Calibri"/>
              </a:rPr>
              <a:t>, em alguns casos, </a:t>
            </a:r>
            <a:r>
              <a:rPr lang="pt-BR" sz="2200" b="1" i="0" u="none" dirty="0">
                <a:latin typeface="Calibri"/>
                <a:ea typeface="Calibri"/>
                <a:cs typeface="Calibri"/>
                <a:sym typeface="Calibri"/>
              </a:rPr>
              <a:t>não há </a:t>
            </a:r>
            <a:r>
              <a:rPr lang="pt-BR" sz="2200" b="1" i="0" u="none" dirty="0" smtClean="0">
                <a:latin typeface="Calibri"/>
                <a:ea typeface="Calibri"/>
                <a:cs typeface="Calibri"/>
                <a:sym typeface="Calibri"/>
              </a:rPr>
              <a:t>continuidade </a:t>
            </a:r>
            <a:r>
              <a:rPr lang="pt-BR" sz="2200" i="0" u="none" dirty="0" smtClean="0">
                <a:latin typeface="Calibri"/>
                <a:ea typeface="Calibri"/>
                <a:cs typeface="Calibri"/>
                <a:sym typeface="Calibri"/>
              </a:rPr>
              <a:t>entre as ações</a:t>
            </a:r>
            <a:r>
              <a:rPr lang="pt-BR" sz="2200" dirty="0" smtClean="0">
                <a:latin typeface="Calibri"/>
                <a:ea typeface="Calibri"/>
                <a:cs typeface="Calibri"/>
                <a:sym typeface="Calibri"/>
              </a:rPr>
              <a:t>.</a:t>
            </a:r>
          </a:p>
          <a:p>
            <a:pPr marL="0" marR="0" lvl="0" indent="0" algn="just" rtl="0">
              <a:lnSpc>
                <a:spcPct val="100000"/>
              </a:lnSpc>
              <a:spcBef>
                <a:spcPts val="0"/>
              </a:spcBef>
              <a:spcAft>
                <a:spcPts val="0"/>
              </a:spcAft>
              <a:buClr>
                <a:srgbClr val="FFFFFF"/>
              </a:buClr>
              <a:buSzPct val="25000"/>
              <a:buFont typeface="Calibri"/>
              <a:buNone/>
            </a:pPr>
            <a:endParaRPr lang="pt-BR" sz="2200" dirty="0" smtClean="0">
              <a:latin typeface="Calibri"/>
              <a:ea typeface="Calibri"/>
              <a:cs typeface="Calibri"/>
              <a:sym typeface="Calibri"/>
            </a:endParaRPr>
          </a:p>
          <a:p>
            <a:pPr marL="0" marR="0" lvl="0" indent="0" algn="just" rtl="0">
              <a:lnSpc>
                <a:spcPct val="100000"/>
              </a:lnSpc>
              <a:spcBef>
                <a:spcPts val="0"/>
              </a:spcBef>
              <a:spcAft>
                <a:spcPts val="0"/>
              </a:spcAft>
              <a:buClr>
                <a:srgbClr val="FFFFFF"/>
              </a:buClr>
              <a:buFont typeface="Calibri"/>
              <a:buNone/>
            </a:pPr>
            <a:endParaRPr sz="22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857232"/>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857356" y="1357298"/>
            <a:ext cx="6858016"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Articulações entre esferas de governo para a promoção do valor simbólico do livro</a:t>
            </a:r>
          </a:p>
        </p:txBody>
      </p:sp>
      <p:sp>
        <p:nvSpPr>
          <p:cNvPr id="7" name="Shape 113"/>
          <p:cNvSpPr txBox="1"/>
          <p:nvPr/>
        </p:nvSpPr>
        <p:spPr>
          <a:xfrm>
            <a:off x="214282" y="2285992"/>
            <a:ext cx="8786874" cy="3521062"/>
          </a:xfrm>
          <a:prstGeom prst="rect">
            <a:avLst/>
          </a:prstGeom>
          <a:noFill/>
          <a:ln>
            <a:noFill/>
          </a:ln>
        </p:spPr>
        <p:txBody>
          <a:bodyPr lIns="91425" tIns="45700" rIns="91425" bIns="45700" anchor="t" anchorCtr="0">
            <a:noAutofit/>
          </a:bodyPr>
          <a:lstStyle/>
          <a:p>
            <a:pPr algn="just"/>
            <a:r>
              <a:rPr lang="pt-BR" sz="2200" dirty="0" smtClean="0"/>
              <a:t>Prêmio Governo de Minas Gerais de Literatura (2016)</a:t>
            </a:r>
          </a:p>
          <a:p>
            <a:pPr algn="just"/>
            <a:endParaRPr lang="pt-BR" sz="2200" dirty="0" smtClean="0"/>
          </a:p>
          <a:p>
            <a:pPr lvl="0" algn="just"/>
            <a:r>
              <a:rPr lang="pt-BR" sz="2200" dirty="0" smtClean="0"/>
              <a:t>O Prêmio Governo de Minas Gerais de Literatura foi lançado em dezembro de 2007, para promover e divulgar a literatura brasileira, reconhecendo grandes nomes nacionais e abrindo espaço para os jovens escritores mineiros. </a:t>
            </a:r>
          </a:p>
          <a:p>
            <a:pPr lvl="0" algn="just"/>
            <a:endParaRPr lang="pt-BR" sz="2200" dirty="0" smtClean="0"/>
          </a:p>
          <a:p>
            <a:pPr lvl="0" algn="just"/>
            <a:r>
              <a:rPr lang="pt-BR" sz="2200" dirty="0" smtClean="0"/>
              <a:t>Em 2016 o Prêmio distribuirá R$ 258 mil em 2016 (duzentos e cinqüenta e oito mil reais) para as categorias Conjunto da Obra, Poesia, Ficção e Jovem Escritor Mineiro. </a:t>
            </a:r>
          </a:p>
          <a:p>
            <a:pPr marL="0" marR="0" lvl="1" indent="0" algn="just" rtl="0">
              <a:lnSpc>
                <a:spcPct val="100000"/>
              </a:lnSpc>
              <a:spcBef>
                <a:spcPts val="0"/>
              </a:spcBef>
              <a:spcAft>
                <a:spcPts val="0"/>
              </a:spcAft>
              <a:buClr>
                <a:srgbClr val="FFFFFF"/>
              </a:buClr>
              <a:buSzPct val="25000"/>
            </a:pPr>
            <a:endParaRPr lang="pt-BR" sz="2200" b="0" i="0" u="none" strike="noStrike" cap="none" dirty="0">
              <a:latin typeface="Calibri"/>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571736" y="1285860"/>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857232"/>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857356" y="1357298"/>
            <a:ext cx="6858016"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Articulações entre esferas de governo para a promoção do valor simbólico do livro</a:t>
            </a:r>
          </a:p>
        </p:txBody>
      </p:sp>
      <p:sp>
        <p:nvSpPr>
          <p:cNvPr id="7" name="Shape 113"/>
          <p:cNvSpPr txBox="1"/>
          <p:nvPr/>
        </p:nvSpPr>
        <p:spPr>
          <a:xfrm>
            <a:off x="214282" y="2143116"/>
            <a:ext cx="8786874" cy="3663938"/>
          </a:xfrm>
          <a:prstGeom prst="rect">
            <a:avLst/>
          </a:prstGeom>
          <a:noFill/>
          <a:ln>
            <a:noFill/>
          </a:ln>
        </p:spPr>
        <p:txBody>
          <a:bodyPr lIns="91425" tIns="45700" rIns="91425" bIns="45700" anchor="t" anchorCtr="0">
            <a:noAutofit/>
          </a:bodyPr>
          <a:lstStyle/>
          <a:p>
            <a:pPr marL="0" marR="0" lvl="1" indent="0" algn="just" rtl="0">
              <a:lnSpc>
                <a:spcPct val="100000"/>
              </a:lnSpc>
              <a:spcBef>
                <a:spcPts val="0"/>
              </a:spcBef>
              <a:spcAft>
                <a:spcPts val="0"/>
              </a:spcAft>
              <a:buClr>
                <a:srgbClr val="FFFFFF"/>
              </a:buClr>
              <a:buSzPct val="25000"/>
              <a:buFont typeface="Calibri"/>
              <a:buNone/>
            </a:pPr>
            <a:r>
              <a:rPr lang="pt-BR" sz="2200" i="0" u="none" strike="noStrike" cap="none" dirty="0">
                <a:latin typeface="Calibri"/>
                <a:ea typeface="Calibri"/>
                <a:cs typeface="Calibri"/>
                <a:sym typeface="Calibri"/>
              </a:rPr>
              <a:t>Prêmio Todos por um Brasil de Leitores (desde </a:t>
            </a:r>
            <a:r>
              <a:rPr lang="pt-BR" sz="2200" i="0" u="none" strike="noStrike" cap="none" dirty="0" smtClean="0">
                <a:latin typeface="Calibri"/>
                <a:ea typeface="Calibri"/>
                <a:cs typeface="Calibri"/>
                <a:sym typeface="Calibri"/>
              </a:rPr>
              <a:t>2015)</a:t>
            </a:r>
          </a:p>
          <a:p>
            <a:pPr marL="0" marR="0" lvl="1" indent="0" algn="just" rtl="0">
              <a:lnSpc>
                <a:spcPct val="100000"/>
              </a:lnSpc>
              <a:spcBef>
                <a:spcPts val="0"/>
              </a:spcBef>
              <a:spcAft>
                <a:spcPts val="0"/>
              </a:spcAft>
              <a:buClr>
                <a:srgbClr val="FFFFFF"/>
              </a:buClr>
              <a:buSzPct val="25000"/>
              <a:buFont typeface="Calibri"/>
              <a:buNone/>
            </a:pPr>
            <a:endParaRPr lang="pt-BR" sz="2200" i="0" u="none" strike="noStrike" cap="none" dirty="0" smtClean="0">
              <a:latin typeface="Calibri"/>
              <a:ea typeface="Calibri"/>
              <a:cs typeface="Calibri"/>
              <a:sym typeface="Calibri"/>
            </a:endParaRPr>
          </a:p>
          <a:p>
            <a:pPr marL="0" marR="0" lvl="1" indent="0" algn="just" rtl="0">
              <a:lnSpc>
                <a:spcPct val="100000"/>
              </a:lnSpc>
              <a:spcBef>
                <a:spcPts val="0"/>
              </a:spcBef>
              <a:spcAft>
                <a:spcPts val="0"/>
              </a:spcAft>
              <a:buClr>
                <a:srgbClr val="FFFFFF"/>
              </a:buClr>
              <a:buSzPct val="25000"/>
            </a:pPr>
            <a:r>
              <a:rPr lang="pt-BR" sz="2200" b="0" i="0" u="none" strike="noStrike" cap="none" dirty="0" smtClean="0">
                <a:latin typeface="Calibri"/>
                <a:ea typeface="Calibri"/>
                <a:cs typeface="Calibri"/>
                <a:sym typeface="Calibri"/>
              </a:rPr>
              <a:t>O </a:t>
            </a:r>
            <a:r>
              <a:rPr lang="pt-BR" sz="2200" b="0" i="0" u="none" strike="noStrike" cap="none" dirty="0">
                <a:latin typeface="Calibri"/>
                <a:ea typeface="Calibri"/>
                <a:cs typeface="Calibri"/>
                <a:sym typeface="Calibri"/>
              </a:rPr>
              <a:t>prêmio visa reconhecer e apoiar projetos da sociedade civil realizados por pessoas físicas e jurídicas em bibliotecas comunitárias, pontos de leitura e ambientes sociais diversos de promoção da leitura</a:t>
            </a:r>
            <a:r>
              <a:rPr lang="pt-BR" sz="2200" dirty="0">
                <a:latin typeface="Calibri"/>
                <a:ea typeface="Calibri"/>
                <a:cs typeface="Calibri"/>
                <a:sym typeface="Calibri"/>
              </a:rPr>
              <a:t>.</a:t>
            </a:r>
          </a:p>
          <a:p>
            <a:pPr marL="0" marR="0" lvl="1" indent="0" algn="just" rtl="0">
              <a:lnSpc>
                <a:spcPct val="100000"/>
              </a:lnSpc>
              <a:spcBef>
                <a:spcPts val="0"/>
              </a:spcBef>
              <a:spcAft>
                <a:spcPts val="0"/>
              </a:spcAft>
              <a:buClr>
                <a:schemeClr val="lt1"/>
              </a:buClr>
              <a:buFont typeface="Arial"/>
              <a:buNone/>
            </a:pPr>
            <a:endParaRPr sz="2200" b="0" i="0" u="none" strike="noStrike" cap="none">
              <a:latin typeface="Calibri"/>
              <a:ea typeface="Calibri"/>
              <a:cs typeface="Calibri"/>
              <a:sym typeface="Calibri"/>
            </a:endParaRPr>
          </a:p>
          <a:p>
            <a:pPr marL="0" marR="0" lvl="1" indent="0" algn="just" rtl="0">
              <a:lnSpc>
                <a:spcPct val="100000"/>
              </a:lnSpc>
              <a:spcBef>
                <a:spcPts val="0"/>
              </a:spcBef>
              <a:spcAft>
                <a:spcPts val="0"/>
              </a:spcAft>
              <a:buClr>
                <a:srgbClr val="FFFFFF"/>
              </a:buClr>
              <a:buSzPct val="25000"/>
              <a:buFont typeface="Calibri"/>
              <a:buNone/>
            </a:pPr>
            <a:r>
              <a:rPr lang="pt-BR" sz="2200" i="0" u="none" strike="noStrike" cap="none" dirty="0">
                <a:latin typeface="Calibri"/>
                <a:ea typeface="Calibri"/>
                <a:cs typeface="Calibri"/>
                <a:sym typeface="Calibri"/>
              </a:rPr>
              <a:t>Edital de Prêmio às Boas Práticas e Inovação em Bibliotecas Públicas (2014</a:t>
            </a:r>
            <a:r>
              <a:rPr lang="pt-BR" sz="2200" i="0" u="none" strike="noStrike" cap="none" dirty="0" smtClean="0">
                <a:latin typeface="Calibri"/>
                <a:ea typeface="Calibri"/>
                <a:cs typeface="Calibri"/>
                <a:sym typeface="Calibri"/>
              </a:rPr>
              <a:t>)</a:t>
            </a:r>
          </a:p>
          <a:p>
            <a:pPr marL="0" marR="0" lvl="1" indent="0" algn="just" rtl="0">
              <a:lnSpc>
                <a:spcPct val="100000"/>
              </a:lnSpc>
              <a:spcBef>
                <a:spcPts val="0"/>
              </a:spcBef>
              <a:spcAft>
                <a:spcPts val="0"/>
              </a:spcAft>
              <a:buClr>
                <a:srgbClr val="FFFFFF"/>
              </a:buClr>
              <a:buSzPct val="25000"/>
              <a:buFont typeface="Calibri"/>
              <a:buNone/>
            </a:pPr>
            <a:r>
              <a:rPr lang="pt-BR" sz="2200" i="0" u="none" strike="noStrike" cap="none" dirty="0" smtClean="0">
                <a:latin typeface="Calibri"/>
                <a:ea typeface="Calibri"/>
                <a:cs typeface="Calibri"/>
                <a:sym typeface="Calibri"/>
              </a:rPr>
              <a:t>O </a:t>
            </a:r>
            <a:r>
              <a:rPr lang="pt-BR" sz="2200" b="0" i="0" u="none" strike="noStrike" cap="none" dirty="0">
                <a:latin typeface="Calibri"/>
                <a:ea typeface="Calibri"/>
                <a:cs typeface="Calibri"/>
                <a:sym typeface="Calibri"/>
              </a:rPr>
              <a:t>edital premia iniciativas reconhecidas como boas práticas ou inovadoras que sejam aplicadas em bibliotecas públicas (municipais e estaduais</a:t>
            </a:r>
            <a:r>
              <a:rPr lang="pt-BR" sz="2200" b="0" i="0" u="none" strike="noStrike" cap="none" dirty="0" smtClean="0">
                <a:latin typeface="Calibri"/>
                <a:ea typeface="Calibri"/>
                <a:cs typeface="Calibri"/>
                <a:sym typeface="Calibri"/>
              </a:rPr>
              <a:t>).</a:t>
            </a:r>
            <a:endParaRPr lang="pt-BR" sz="2200" b="0" i="0" u="none" strike="noStrike" cap="none" dirty="0">
              <a:latin typeface="Calibri"/>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571736" y="1285860"/>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857232"/>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857356" y="1357298"/>
            <a:ext cx="6858016"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Articulações entre esferas de governo para a promoção do valor simbólico do livro</a:t>
            </a:r>
          </a:p>
        </p:txBody>
      </p:sp>
      <p:sp>
        <p:nvSpPr>
          <p:cNvPr id="7" name="Shape 113"/>
          <p:cNvSpPr txBox="1"/>
          <p:nvPr/>
        </p:nvSpPr>
        <p:spPr>
          <a:xfrm>
            <a:off x="214282" y="2285992"/>
            <a:ext cx="8786874" cy="3306748"/>
          </a:xfrm>
          <a:prstGeom prst="rect">
            <a:avLst/>
          </a:prstGeom>
          <a:noFill/>
          <a:ln>
            <a:noFill/>
          </a:ln>
        </p:spPr>
        <p:txBody>
          <a:bodyPr lIns="91425" tIns="45700" rIns="91425" bIns="45700" anchor="t" anchorCtr="0">
            <a:noAutofit/>
          </a:bodyPr>
          <a:lstStyle/>
          <a:p>
            <a:pPr marL="0" lvl="1" algn="just">
              <a:buClr>
                <a:srgbClr val="FFFFFF"/>
              </a:buClr>
              <a:buSzPct val="25000"/>
            </a:pPr>
            <a:r>
              <a:rPr lang="pt-BR" sz="2200" dirty="0" smtClean="0">
                <a:ea typeface="Calibri"/>
                <a:cs typeface="Calibri"/>
                <a:sym typeface="Calibri"/>
              </a:rPr>
              <a:t>Prêmio Viva Leitura (desde 2006)</a:t>
            </a:r>
          </a:p>
          <a:p>
            <a:pPr marL="0" lvl="1" algn="just">
              <a:buClr>
                <a:srgbClr val="FFFFFF"/>
              </a:buClr>
              <a:buSzPct val="25000"/>
            </a:pPr>
            <a:endParaRPr lang="pt-BR" sz="2200" dirty="0" smtClean="0">
              <a:ea typeface="Calibri"/>
              <a:cs typeface="Calibri"/>
              <a:sym typeface="Calibri"/>
            </a:endParaRPr>
          </a:p>
          <a:p>
            <a:pPr marL="0" lvl="1" algn="just">
              <a:buClr>
                <a:srgbClr val="FFFFFF"/>
              </a:buClr>
              <a:buSzPct val="25000"/>
            </a:pPr>
            <a:r>
              <a:rPr lang="pt-BR" sz="2200" dirty="0" smtClean="0">
                <a:ea typeface="Calibri"/>
                <a:cs typeface="Calibri"/>
                <a:sym typeface="Calibri"/>
              </a:rPr>
              <a:t>A iniciativa premia os melhores projetos de fomento à leitura nas categorias: Bibliotecas, Escolas e ONGs.</a:t>
            </a:r>
          </a:p>
          <a:p>
            <a:pPr marL="0" lvl="1" algn="just">
              <a:buClr>
                <a:schemeClr val="lt1"/>
              </a:buClr>
            </a:pPr>
            <a:endParaRPr lang="pt-BR" sz="2200" dirty="0" smtClean="0">
              <a:ea typeface="Calibri"/>
              <a:cs typeface="Calibri"/>
              <a:sym typeface="Calibri"/>
            </a:endParaRPr>
          </a:p>
          <a:p>
            <a:pPr marL="0" lvl="1" algn="just">
              <a:buClr>
                <a:srgbClr val="FFFFFF"/>
              </a:buClr>
              <a:buSzPct val="25000"/>
            </a:pPr>
            <a:r>
              <a:rPr lang="pt-BR" sz="2200" dirty="0" smtClean="0">
                <a:ea typeface="Calibri"/>
                <a:cs typeface="Calibri"/>
                <a:sym typeface="Calibri"/>
              </a:rPr>
              <a:t>Edital de Apoio ao Circuito Nacional de Feiras de Livros e Eventos Literários (2014; 2015)</a:t>
            </a:r>
          </a:p>
          <a:p>
            <a:pPr marL="0" lvl="1" algn="just">
              <a:buClr>
                <a:srgbClr val="FFFFFF"/>
              </a:buClr>
              <a:buSzPct val="25000"/>
            </a:pPr>
            <a:endParaRPr lang="pt-BR" sz="2200" dirty="0" smtClean="0">
              <a:ea typeface="Calibri"/>
              <a:cs typeface="Calibri"/>
              <a:sym typeface="Calibri"/>
            </a:endParaRPr>
          </a:p>
          <a:p>
            <a:pPr marL="0" lvl="1" algn="just">
              <a:buClr>
                <a:srgbClr val="FFFFFF"/>
              </a:buClr>
              <a:buSzPct val="25000"/>
            </a:pPr>
            <a:r>
              <a:rPr lang="pt-BR" sz="2200" dirty="0" smtClean="0">
                <a:ea typeface="Calibri"/>
                <a:cs typeface="Calibri"/>
                <a:sym typeface="Calibri"/>
              </a:rPr>
              <a:t>O edital é destinado ao apoio de feiras de livros e eventos literários existentes no país, visando ampliar e qualificar a programação cultural.</a:t>
            </a:r>
            <a:endParaRPr lang="pt-BR" sz="2200" dirty="0">
              <a:ea typeface="Calibri"/>
              <a:cs typeface="Calibri"/>
              <a:sym typeface="Calibri"/>
            </a:endParaRPr>
          </a:p>
        </p:txBody>
      </p:sp>
      <p:pic>
        <p:nvPicPr>
          <p:cNvPr id="8" name="Shape 86" descr="target-158129_960_720.png"/>
          <p:cNvPicPr preferRelativeResize="0"/>
          <p:nvPr/>
        </p:nvPicPr>
        <p:blipFill rotWithShape="1">
          <a:blip r:embed="rId4" cstate="print">
            <a:alphaModFix amt="26000"/>
          </a:blip>
          <a:srcRect/>
          <a:stretch/>
        </p:blipFill>
        <p:spPr>
          <a:xfrm>
            <a:off x="2571736" y="1285860"/>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857232"/>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857356" y="1357298"/>
            <a:ext cx="6858016"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Articulações entre esferas de governo para a promoção do valor simbólico do livro</a:t>
            </a:r>
          </a:p>
        </p:txBody>
      </p:sp>
      <p:sp>
        <p:nvSpPr>
          <p:cNvPr id="7" name="Shape 113"/>
          <p:cNvSpPr txBox="1"/>
          <p:nvPr/>
        </p:nvSpPr>
        <p:spPr>
          <a:xfrm>
            <a:off x="214282" y="2500306"/>
            <a:ext cx="8786874" cy="3500462"/>
          </a:xfrm>
          <a:prstGeom prst="rect">
            <a:avLst/>
          </a:prstGeom>
          <a:noFill/>
          <a:ln>
            <a:noFill/>
          </a:ln>
        </p:spPr>
        <p:txBody>
          <a:bodyPr lIns="91425" tIns="45700" rIns="91425" bIns="45700" anchor="t" anchorCtr="0">
            <a:noAutofit/>
          </a:bodyPr>
          <a:lstStyle/>
          <a:p>
            <a:pPr lvl="0" algn="just"/>
            <a:r>
              <a:rPr lang="pt-BR" sz="2000" dirty="0" smtClean="0"/>
              <a:t>Edital de Criação de Bibliotecas Públicas (2014-2016)</a:t>
            </a:r>
          </a:p>
          <a:p>
            <a:pPr lvl="0" algn="just"/>
            <a:endParaRPr lang="pt-BR" sz="2000" dirty="0" smtClean="0"/>
          </a:p>
          <a:p>
            <a:pPr lvl="0" algn="just"/>
            <a:r>
              <a:rPr lang="pt-BR" sz="2000" dirty="0" smtClean="0"/>
              <a:t>Ação promovida pela Superintendência Estadual de Bibliotecas Públicas e Suplemento Literário por meio do Sistema Estadual de Bibliotecas Públicas Municipais de Minas Gerais desde 2014;</a:t>
            </a:r>
          </a:p>
          <a:p>
            <a:pPr lvl="0" algn="just"/>
            <a:endParaRPr lang="pt-BR" sz="2000" dirty="0" smtClean="0"/>
          </a:p>
          <a:p>
            <a:pPr lvl="0" algn="just"/>
            <a:r>
              <a:rPr lang="pt-BR" sz="2000" dirty="0" smtClean="0"/>
              <a:t>O objetivo do edital é promover o acesso ao livro e à leitura em todo o Estado e, portanto, terão prioridade as cidades que ainda não possuem esse equipamento. No entanto, as localidades que já possuem esses espaços culturais também podem participar do edital para criar uma nova unidade, preferencialmente em distritos ou na zona rural.</a:t>
            </a:r>
          </a:p>
        </p:txBody>
      </p:sp>
      <p:pic>
        <p:nvPicPr>
          <p:cNvPr id="8" name="Shape 86" descr="target-158129_960_720.png"/>
          <p:cNvPicPr preferRelativeResize="0"/>
          <p:nvPr/>
        </p:nvPicPr>
        <p:blipFill rotWithShape="1">
          <a:blip r:embed="rId4" cstate="print">
            <a:alphaModFix amt="26000"/>
          </a:blip>
          <a:srcRect/>
          <a:stretch/>
        </p:blipFill>
        <p:spPr>
          <a:xfrm>
            <a:off x="2571736" y="1285860"/>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21442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357158" y="2357430"/>
            <a:ext cx="8359800" cy="3532200"/>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Identificamos que as ações governamentais atingem com </a:t>
            </a:r>
            <a:r>
              <a:rPr lang="pt-BR" sz="2200" b="1" dirty="0" smtClean="0">
                <a:ea typeface="Calibri"/>
                <a:cs typeface="Calibri"/>
                <a:sym typeface="Calibri"/>
              </a:rPr>
              <a:t>mais intensidade os centros urbanos</a:t>
            </a:r>
            <a:r>
              <a:rPr lang="pt-BR" sz="2200" dirty="0" smtClean="0">
                <a:ea typeface="Calibri"/>
                <a:cs typeface="Calibri"/>
                <a:sym typeface="Calibri"/>
              </a:rPr>
              <a:t> e demonstram </a:t>
            </a:r>
            <a:r>
              <a:rPr lang="pt-BR" sz="2200" b="1" dirty="0" smtClean="0">
                <a:ea typeface="Calibri"/>
                <a:cs typeface="Calibri"/>
                <a:sym typeface="Calibri"/>
              </a:rPr>
              <a:t>dificuldade em atingir as regiões com maior vulnerabilidade social</a:t>
            </a:r>
            <a:r>
              <a:rPr lang="pt-BR" sz="2200" dirty="0" smtClean="0">
                <a:ea typeface="Calibri"/>
                <a:cs typeface="Calibri"/>
                <a:sym typeface="Calibri"/>
              </a:rPr>
              <a:t>. </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r>
              <a:rPr lang="pt-BR" sz="2200" b="1" dirty="0" smtClean="0">
                <a:ea typeface="Calibri"/>
                <a:cs typeface="Calibri"/>
                <a:sym typeface="Calibri"/>
              </a:rPr>
              <a:t>Pouca iniciativa </a:t>
            </a:r>
            <a:r>
              <a:rPr lang="pt-BR" sz="2200" dirty="0" smtClean="0">
                <a:ea typeface="Calibri"/>
                <a:cs typeface="Calibri"/>
                <a:sym typeface="Calibri"/>
              </a:rPr>
              <a:t>dos representantes do poder público nos municípios e demais instituições na articulação das ações e na divulgação dos programas de fomento ao livro e à leitura.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714480" y="1673544"/>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Iniciativas para converter o incentivo às práticas sociais da leitura em políticas de Estado</a:t>
            </a:r>
          </a:p>
        </p:txBody>
      </p:sp>
      <p:sp>
        <p:nvSpPr>
          <p:cNvPr id="8" name="Shape 106"/>
          <p:cNvSpPr txBox="1"/>
          <p:nvPr/>
        </p:nvSpPr>
        <p:spPr>
          <a:xfrm>
            <a:off x="214282" y="2428868"/>
            <a:ext cx="8359800" cy="3643338"/>
          </a:xfrm>
          <a:prstGeom prst="rect">
            <a:avLst/>
          </a:prstGeom>
          <a:noFill/>
          <a:ln>
            <a:noFill/>
          </a:ln>
        </p:spPr>
        <p:txBody>
          <a:bodyPr lIns="91425" tIns="45700" rIns="91425" bIns="45700" anchor="t" anchorCtr="0">
            <a:noAutofit/>
          </a:bodyPr>
          <a:lstStyle/>
          <a:p>
            <a:pPr marL="457200" lvl="0" indent="-342900" algn="just">
              <a:buClr>
                <a:srgbClr val="FFFFFF"/>
              </a:buClr>
              <a:buSzPct val="100000"/>
              <a:buFont typeface="Calibri"/>
              <a:buChar char="-"/>
            </a:pPr>
            <a:r>
              <a:rPr lang="pt-BR" sz="2200" dirty="0" smtClean="0">
                <a:ea typeface="Calibri"/>
                <a:cs typeface="Calibri"/>
                <a:sym typeface="Calibri"/>
              </a:rPr>
              <a:t>Plano Estadual do Livro, Leitura, Literatura e Bibliotecas de Minas Gerais (2016):</a:t>
            </a:r>
          </a:p>
          <a:p>
            <a:pPr marL="457200" lvl="0" indent="-342900" algn="just">
              <a:buClr>
                <a:srgbClr val="FFFFFF"/>
              </a:buClr>
              <a:buSzPct val="100000"/>
              <a:buFont typeface="Calibri"/>
              <a:buChar char="-"/>
            </a:pPr>
            <a:endParaRPr lang="pt-BR" sz="2200" dirty="0" smtClean="0">
              <a:ea typeface="Calibri"/>
              <a:cs typeface="Calibri"/>
              <a:sym typeface="Calibri"/>
            </a:endParaRPr>
          </a:p>
          <a:p>
            <a:pPr marL="457200" lvl="0" indent="-342900" algn="just">
              <a:buClr>
                <a:srgbClr val="FFFFFF"/>
              </a:buClr>
              <a:buSzPct val="100000"/>
              <a:buFont typeface="Calibri"/>
              <a:buChar char="-"/>
            </a:pPr>
            <a:r>
              <a:rPr lang="pt-BR" sz="2200" dirty="0" smtClean="0"/>
              <a:t>O objetivo do Plano é formalizar políticas públicas que democratizem o acesso ao livro, fomentem a leitura e fortaleçam a cadeia produtiva do livro.</a:t>
            </a:r>
          </a:p>
          <a:p>
            <a:pPr marL="457200" lvl="0" indent="-342900" algn="just">
              <a:buClr>
                <a:srgbClr val="FFFFFF"/>
              </a:buClr>
              <a:buSzPct val="100000"/>
              <a:buFont typeface="Calibri"/>
              <a:buChar char="-"/>
            </a:pPr>
            <a:endParaRPr lang="pt-BR" sz="2200" dirty="0" smtClean="0"/>
          </a:p>
          <a:p>
            <a:pPr marL="457200" lvl="0" indent="-342900" algn="just">
              <a:buClr>
                <a:srgbClr val="FFFFFF"/>
              </a:buClr>
              <a:buSzPct val="100000"/>
              <a:buFont typeface="Calibri"/>
              <a:buChar char="-"/>
            </a:pPr>
            <a:r>
              <a:rPr lang="pt-BR" sz="2200" dirty="0" smtClean="0"/>
              <a:t>O Plano Estadual deverá seguir diretrizes apontadas pelo Plano Nacional, que começou a ser pensado em 2003, com assinatura de vários tratados internacionais instituindo políticas de incentivo ao livro e leitura.</a:t>
            </a:r>
          </a:p>
          <a:p>
            <a:pPr marL="457200" lvl="0" indent="-342900" algn="just">
              <a:buClr>
                <a:srgbClr val="FFFFFF"/>
              </a:buClr>
              <a:buSzPct val="100000"/>
              <a:buFont typeface="Calibri"/>
              <a:buChar char="-"/>
            </a:pPr>
            <a:r>
              <a:rPr lang="pt-BR" sz="2200" dirty="0" smtClean="0"/>
              <a:t> </a:t>
            </a:r>
            <a:r>
              <a:rPr lang="pt-BR" sz="2200" dirty="0" smtClean="0">
                <a:ea typeface="Calibri"/>
                <a:cs typeface="Calibri"/>
                <a:sym typeface="Calibri"/>
              </a:rPr>
              <a:t/>
            </a:r>
            <a:br>
              <a:rPr lang="pt-BR" sz="2200" dirty="0" smtClean="0">
                <a:ea typeface="Calibri"/>
                <a:cs typeface="Calibri"/>
                <a:sym typeface="Calibri"/>
              </a:rPr>
            </a:br>
            <a:endParaRPr lang="pt-BR" sz="2200" dirty="0" smtClean="0">
              <a:ea typeface="Calibri"/>
              <a:cs typeface="Calibri"/>
              <a:sym typeface="Calibri"/>
            </a:endParaRPr>
          </a:p>
          <a:p>
            <a:pPr lvl="0" algn="just">
              <a:buClr>
                <a:srgbClr val="FFFFFF"/>
              </a:buClr>
              <a:buSzPct val="25000"/>
            </a:pPr>
            <a:endParaRPr lang="pt-BR" sz="2200" dirty="0" smtClean="0">
              <a:ea typeface="Calibri"/>
              <a:cs typeface="Calibri"/>
              <a:sym typeface="Calibri"/>
            </a:endParaRPr>
          </a:p>
        </p:txBody>
      </p:sp>
      <p:pic>
        <p:nvPicPr>
          <p:cNvPr id="9" name="Shape 86" descr="target-158129_960_720.png"/>
          <p:cNvPicPr preferRelativeResize="0"/>
          <p:nvPr/>
        </p:nvPicPr>
        <p:blipFill rotWithShape="1">
          <a:blip r:embed="rId4" cstate="print">
            <a:alphaModFix amt="26000"/>
          </a:blip>
          <a:srcRect/>
          <a:stretch/>
        </p:blipFill>
        <p:spPr>
          <a:xfrm>
            <a:off x="1357290" y="167354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714480" y="1673544"/>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Iniciativas para converter o incentivo às práticas sociais da leitura em políticas de Estado</a:t>
            </a:r>
          </a:p>
        </p:txBody>
      </p:sp>
      <p:sp>
        <p:nvSpPr>
          <p:cNvPr id="8" name="Shape 106"/>
          <p:cNvSpPr txBox="1"/>
          <p:nvPr/>
        </p:nvSpPr>
        <p:spPr>
          <a:xfrm>
            <a:off x="214282" y="2357430"/>
            <a:ext cx="8359800" cy="4143404"/>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Plano Municipal do Livro, Leitura, Literatura e Bibliotecas </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O PMLLLB é produto do compromisso dos Governos Municipais de construir políticas públicas e culturais na área do livro, da leitura e das bibliotecas com base em um amplo debate com a sociedade e todos os setores interessados no tema.</a:t>
            </a:r>
          </a:p>
          <a:p>
            <a:pPr lvl="0" algn="just">
              <a:buClr>
                <a:srgbClr val="FFFFFF"/>
              </a:buClr>
              <a:buSzPct val="25000"/>
            </a:pPr>
            <a:r>
              <a:rPr lang="pt-BR" sz="2200" dirty="0" smtClean="0">
                <a:ea typeface="Calibri"/>
                <a:cs typeface="Calibri"/>
                <a:sym typeface="Calibri"/>
              </a:rPr>
              <a:t>PMLLLB em Minas Gerais:</a:t>
            </a:r>
          </a:p>
          <a:p>
            <a:pPr marL="457200" lvl="0" indent="-342900" algn="just">
              <a:buClr>
                <a:srgbClr val="FFFFFF"/>
              </a:buClr>
              <a:buSzPct val="100000"/>
              <a:buFont typeface="Calibri"/>
              <a:buChar char="-"/>
            </a:pPr>
            <a:r>
              <a:rPr lang="pt-BR" sz="2200" u="sng" dirty="0" smtClean="0">
                <a:ea typeface="Calibri"/>
                <a:cs typeface="Calibri"/>
                <a:sym typeface="Calibri"/>
              </a:rPr>
              <a:t>Belo Horizonte</a:t>
            </a:r>
            <a:r>
              <a:rPr lang="pt-BR" sz="2200" dirty="0" smtClean="0">
                <a:ea typeface="Calibri"/>
                <a:cs typeface="Calibri"/>
                <a:sym typeface="Calibri"/>
              </a:rPr>
              <a:t>: Plano Municipal do Livro, Leitura, Literatura e Bibliotecas, foi submetido a consulta pública em junho de 2016;</a:t>
            </a:r>
          </a:p>
          <a:p>
            <a:pPr marL="457200" lvl="0" indent="-342900" algn="just">
              <a:buClr>
                <a:srgbClr val="FFFFFF"/>
              </a:buClr>
              <a:buSzPct val="100000"/>
              <a:buFont typeface="Calibri"/>
              <a:buChar char="-"/>
            </a:pPr>
            <a:endParaRPr lang="pt-BR" sz="2200" dirty="0" smtClean="0">
              <a:ea typeface="Calibri"/>
              <a:cs typeface="Calibri"/>
              <a:sym typeface="Calibri"/>
            </a:endParaRPr>
          </a:p>
          <a:p>
            <a:pPr marL="457200" lvl="0" indent="-342900" algn="just">
              <a:buClr>
                <a:srgbClr val="FFFFFF"/>
              </a:buClr>
              <a:buSzPct val="100000"/>
              <a:buFont typeface="Calibri"/>
              <a:buChar char="-"/>
            </a:pPr>
            <a:r>
              <a:rPr lang="pt-BR" sz="2200" u="sng" dirty="0" smtClean="0">
                <a:ea typeface="Calibri"/>
                <a:cs typeface="Calibri"/>
                <a:sym typeface="Calibri"/>
              </a:rPr>
              <a:t>Congonhas</a:t>
            </a:r>
            <a:r>
              <a:rPr lang="pt-BR" sz="2200" dirty="0" smtClean="0">
                <a:ea typeface="Calibri"/>
                <a:cs typeface="Calibri"/>
                <a:sym typeface="Calibri"/>
              </a:rPr>
              <a:t>: Plano Municipal do Livro e Leitura, criado pela Lei n° 3.190, de 10 de maio de 2012;</a:t>
            </a:r>
          </a:p>
          <a:p>
            <a:pPr marL="457200" lvl="0" indent="-342900" algn="just">
              <a:buClr>
                <a:srgbClr val="FFFFFF"/>
              </a:buClr>
              <a:buSzPct val="100000"/>
              <a:buFont typeface="Calibri"/>
              <a:buChar char="-"/>
            </a:pPr>
            <a:r>
              <a:rPr lang="pt-BR" sz="2200" dirty="0" smtClean="0">
                <a:ea typeface="Calibri"/>
                <a:cs typeface="Calibri"/>
                <a:sym typeface="Calibri"/>
              </a:rPr>
              <a:t/>
            </a:r>
            <a:br>
              <a:rPr lang="pt-BR" sz="2200" dirty="0" smtClean="0">
                <a:ea typeface="Calibri"/>
                <a:cs typeface="Calibri"/>
                <a:sym typeface="Calibri"/>
              </a:rPr>
            </a:br>
            <a:endParaRPr lang="pt-BR" sz="2200" dirty="0" smtClean="0">
              <a:ea typeface="Calibri"/>
              <a:cs typeface="Calibri"/>
              <a:sym typeface="Calibri"/>
            </a:endParaRPr>
          </a:p>
          <a:p>
            <a:pPr lvl="0" algn="just">
              <a:buClr>
                <a:srgbClr val="FFFFFF"/>
              </a:buClr>
              <a:buSzPct val="25000"/>
            </a:pPr>
            <a:endParaRPr lang="pt-BR" sz="2200" dirty="0" smtClean="0">
              <a:ea typeface="Calibri"/>
              <a:cs typeface="Calibri"/>
              <a:sym typeface="Calibri"/>
            </a:endParaRPr>
          </a:p>
        </p:txBody>
      </p:sp>
      <p:pic>
        <p:nvPicPr>
          <p:cNvPr id="9" name="Shape 86" descr="target-158129_960_720.png"/>
          <p:cNvPicPr preferRelativeResize="0"/>
          <p:nvPr/>
        </p:nvPicPr>
        <p:blipFill rotWithShape="1">
          <a:blip r:embed="rId4" cstate="print">
            <a:alphaModFix amt="26000"/>
          </a:blip>
          <a:srcRect/>
          <a:stretch/>
        </p:blipFill>
        <p:spPr>
          <a:xfrm>
            <a:off x="1357290" y="167354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714480" y="1659896"/>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Iniciativas para converter o incentivo às práticas sociais da leitura em políticas de Estado</a:t>
            </a:r>
          </a:p>
        </p:txBody>
      </p:sp>
      <p:sp>
        <p:nvSpPr>
          <p:cNvPr id="8" name="Shape 106"/>
          <p:cNvSpPr txBox="1"/>
          <p:nvPr/>
        </p:nvSpPr>
        <p:spPr>
          <a:xfrm>
            <a:off x="0" y="2500306"/>
            <a:ext cx="8716958" cy="2674944"/>
          </a:xfrm>
          <a:prstGeom prst="rect">
            <a:avLst/>
          </a:prstGeom>
          <a:noFill/>
          <a:ln>
            <a:noFill/>
          </a:ln>
        </p:spPr>
        <p:txBody>
          <a:bodyPr lIns="91425" tIns="45700" rIns="91425" bIns="45700" anchor="t" anchorCtr="0">
            <a:noAutofit/>
          </a:bodyPr>
          <a:lstStyle/>
          <a:p>
            <a:pPr marL="457200" lvl="0" indent="-342900" algn="just">
              <a:buClr>
                <a:srgbClr val="FFFFFF"/>
              </a:buClr>
              <a:buSzPct val="100000"/>
              <a:buFont typeface="Calibri"/>
              <a:buChar char="-"/>
            </a:pPr>
            <a:r>
              <a:rPr lang="pt-BR" sz="2200" u="sng" dirty="0" smtClean="0">
                <a:ea typeface="Calibri"/>
                <a:cs typeface="Calibri"/>
                <a:sym typeface="Calibri"/>
              </a:rPr>
              <a:t>Sabará</a:t>
            </a:r>
            <a:r>
              <a:rPr lang="pt-BR" sz="2200" dirty="0" smtClean="0">
                <a:ea typeface="Calibri"/>
                <a:cs typeface="Calibri"/>
                <a:sym typeface="Calibri"/>
              </a:rPr>
              <a:t>: Plano Municipal do Livro e Leitura, Em julho de 2016 aconteceu uma palestra com José Castilho Marques Neto, ex-diretor executivo do PNLLL e a formação dos Grupos de Trabalho para o PMLL; </a:t>
            </a:r>
          </a:p>
          <a:p>
            <a:pPr lvl="0" algn="just"/>
            <a:endParaRPr lang="pt-BR" sz="2200" dirty="0" smtClean="0">
              <a:ea typeface="Calibri"/>
              <a:cs typeface="Calibri"/>
              <a:sym typeface="Calibri"/>
            </a:endParaRPr>
          </a:p>
          <a:p>
            <a:pPr marL="457200" lvl="0" indent="-342900" algn="just">
              <a:buClr>
                <a:schemeClr val="lt1"/>
              </a:buClr>
              <a:buSzPct val="100000"/>
              <a:buFont typeface="Calibri"/>
              <a:buChar char="-"/>
            </a:pPr>
            <a:r>
              <a:rPr lang="pt-BR" sz="2200" u="sng" dirty="0" smtClean="0">
                <a:ea typeface="Calibri"/>
                <a:cs typeface="Calibri"/>
                <a:sym typeface="Calibri"/>
              </a:rPr>
              <a:t>São João Del Rei</a:t>
            </a:r>
            <a:r>
              <a:rPr lang="pt-BR" sz="2200" dirty="0" smtClean="0">
                <a:ea typeface="Calibri"/>
                <a:cs typeface="Calibri"/>
                <a:sym typeface="Calibri"/>
              </a:rPr>
              <a:t>: Plano Municipal de Desenvolvimento da Leitura e da Literatura, a implementação autorizada pelo Projeto de Lei n° 6552/2013.</a:t>
            </a:r>
          </a:p>
          <a:p>
            <a:pPr lvl="0" algn="just"/>
            <a:endParaRPr lang="pt-BR" sz="2200" dirty="0" smtClean="0">
              <a:ea typeface="Calibri"/>
              <a:cs typeface="Calibri"/>
              <a:sym typeface="Calibri"/>
            </a:endParaRPr>
          </a:p>
          <a:p>
            <a:pPr marL="457200" lvl="0" indent="-342900" algn="just">
              <a:buClr>
                <a:srgbClr val="FFFFFF"/>
              </a:buClr>
              <a:buSzPct val="100000"/>
              <a:buFont typeface="Calibri"/>
              <a:buChar char="-"/>
            </a:pPr>
            <a:r>
              <a:rPr lang="pt-BR" sz="2200" u="sng" dirty="0" smtClean="0">
                <a:ea typeface="Calibri"/>
                <a:cs typeface="Calibri"/>
                <a:sym typeface="Calibri"/>
              </a:rPr>
              <a:t>Uberaba</a:t>
            </a:r>
            <a:r>
              <a:rPr lang="pt-BR" sz="2200" dirty="0" smtClean="0">
                <a:ea typeface="Calibri"/>
                <a:cs typeface="Calibri"/>
                <a:sym typeface="Calibri"/>
              </a:rPr>
              <a:t>: Plano Municipal do Livro e da Leitura, aprovado durante a Conferência Municipal do Livro e da Leitura, em 24 de maio de 2016;</a:t>
            </a:r>
            <a:endParaRPr lang="pt-BR" sz="2200" dirty="0">
              <a:ea typeface="Calibri"/>
              <a:cs typeface="Calibri"/>
              <a:sym typeface="Calibri"/>
            </a:endParaRPr>
          </a:p>
        </p:txBody>
      </p:sp>
      <p:pic>
        <p:nvPicPr>
          <p:cNvPr id="7" name="Shape 86" descr="target-158129_960_720.png"/>
          <p:cNvPicPr preferRelativeResize="0"/>
          <p:nvPr/>
        </p:nvPicPr>
        <p:blipFill rotWithShape="1">
          <a:blip r:embed="rId4" cstate="print">
            <a:alphaModFix amt="26000"/>
          </a:blip>
          <a:srcRect/>
          <a:stretch/>
        </p:blipFill>
        <p:spPr>
          <a:xfrm>
            <a:off x="1357290" y="1659896"/>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Espaço Reservado para Conteúdo 2"/>
          <p:cNvSpPr>
            <a:spLocks noGrp="1"/>
          </p:cNvSpPr>
          <p:nvPr>
            <p:ph idx="1"/>
          </p:nvPr>
        </p:nvSpPr>
        <p:spPr>
          <a:xfrm>
            <a:off x="500034" y="1857364"/>
            <a:ext cx="8229600" cy="3686188"/>
          </a:xfrm>
        </p:spPr>
        <p:txBody>
          <a:bodyPr>
            <a:noAutofit/>
          </a:bodyPr>
          <a:lstStyle/>
          <a:p>
            <a:r>
              <a:rPr lang="pt-BR" sz="2200" dirty="0" smtClean="0"/>
              <a:t>Discussão sobre itens a serem planejados  no PPAG da Cultura e Educação </a:t>
            </a:r>
          </a:p>
          <a:p>
            <a:pPr marL="914400" lvl="1" indent="-457200">
              <a:buFont typeface="Arial" pitchFamily="34" charset="0"/>
              <a:buChar char="•"/>
            </a:pPr>
            <a:r>
              <a:rPr lang="pt-BR" sz="2200" dirty="0" smtClean="0"/>
              <a:t>Diárias para 10 pessoas e motoristas</a:t>
            </a:r>
          </a:p>
          <a:p>
            <a:pPr marL="914400" lvl="1" indent="-457200">
              <a:buFont typeface="Arial" pitchFamily="34" charset="0"/>
              <a:buChar char="•"/>
            </a:pPr>
            <a:r>
              <a:rPr lang="pt-BR" sz="2200" dirty="0" smtClean="0"/>
              <a:t>Combustível </a:t>
            </a:r>
          </a:p>
          <a:p>
            <a:pPr marL="914400" lvl="1" indent="-457200">
              <a:buFont typeface="Arial" pitchFamily="34" charset="0"/>
              <a:buChar char="•"/>
            </a:pPr>
            <a:r>
              <a:rPr lang="pt-BR" sz="2200" dirty="0" smtClean="0"/>
              <a:t>Locação de equipamentos </a:t>
            </a:r>
          </a:p>
          <a:p>
            <a:pPr marL="914400" lvl="1" indent="-457200">
              <a:buFont typeface="Arial" pitchFamily="34" charset="0"/>
              <a:buChar char="•"/>
            </a:pPr>
            <a:r>
              <a:rPr lang="pt-BR" sz="2200" dirty="0" smtClean="0"/>
              <a:t>Serviços gráficos (folder, convite, caderno com propostas etc.)</a:t>
            </a:r>
          </a:p>
          <a:p>
            <a:r>
              <a:rPr lang="pt-BR" sz="2200" dirty="0" smtClean="0"/>
              <a:t>Levantamento das bibliotecas públicas vinculadas às secretarias municipais de educação (aproximação comunicação com gestores via SEE)</a:t>
            </a:r>
          </a:p>
          <a:p>
            <a:r>
              <a:rPr lang="pt-BR" sz="2200" dirty="0" smtClean="0"/>
              <a:t>Levantamento municípios que possuem </a:t>
            </a:r>
            <a:r>
              <a:rPr lang="pt-BR" sz="2200" dirty="0" err="1" smtClean="0"/>
              <a:t>SRE's</a:t>
            </a:r>
            <a:endParaRPr lang="pt-BR" sz="2200" dirty="0" smtClean="0"/>
          </a:p>
          <a:p>
            <a:r>
              <a:rPr lang="pt-BR" sz="2200" dirty="0" smtClean="0"/>
              <a:t>Reunião com a Gerência de Projetos Institucionais –GPI/ALMG</a:t>
            </a:r>
          </a:p>
        </p:txBody>
      </p:sp>
      <p:sp>
        <p:nvSpPr>
          <p:cNvPr id="9" name="Título 5"/>
          <p:cNvSpPr>
            <a:spLocks noGrp="1"/>
          </p:cNvSpPr>
          <p:nvPr>
            <p:ph type="title"/>
          </p:nvPr>
        </p:nvSpPr>
        <p:spPr>
          <a:xfrm>
            <a:off x="2357422" y="1285860"/>
            <a:ext cx="6515088" cy="642942"/>
          </a:xfrm>
        </p:spPr>
        <p:txBody>
          <a:bodyPr>
            <a:noAutofit/>
          </a:bodyPr>
          <a:lstStyle/>
          <a:p>
            <a:pPr algn="r"/>
            <a:r>
              <a:rPr lang="pt-BR" sz="2400" b="1" dirty="0" smtClean="0"/>
              <a:t/>
            </a:r>
            <a:br>
              <a:rPr lang="pt-BR" sz="2400" b="1" dirty="0" smtClean="0"/>
            </a:br>
            <a:r>
              <a:rPr lang="pt-BR" sz="2400" b="1" dirty="0" smtClean="0"/>
              <a:t>2ª Reunião</a:t>
            </a:r>
            <a:br>
              <a:rPr lang="pt-BR" sz="2400" b="1" dirty="0" smtClean="0"/>
            </a:br>
            <a:endParaRPr lang="pt-BR" sz="2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714480" y="1659896"/>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Iniciativas para converter o incentivo às práticas sociais da leitura em políticas de Estado</a:t>
            </a:r>
          </a:p>
        </p:txBody>
      </p:sp>
      <p:sp>
        <p:nvSpPr>
          <p:cNvPr id="8" name="Shape 106"/>
          <p:cNvSpPr txBox="1"/>
          <p:nvPr/>
        </p:nvSpPr>
        <p:spPr>
          <a:xfrm>
            <a:off x="214282" y="3000372"/>
            <a:ext cx="8431238" cy="1643074"/>
          </a:xfrm>
          <a:prstGeom prst="rect">
            <a:avLst/>
          </a:prstGeom>
          <a:noFill/>
          <a:ln>
            <a:noFill/>
          </a:ln>
        </p:spPr>
        <p:txBody>
          <a:bodyPr lIns="91425" tIns="45700" rIns="91425" bIns="45700" anchor="t" anchorCtr="0">
            <a:noAutofit/>
          </a:bodyPr>
          <a:lstStyle/>
          <a:p>
            <a:pPr lvl="0" algn="just">
              <a:buClr>
                <a:srgbClr val="FFFFFF"/>
              </a:buClr>
              <a:buSzPct val="100000"/>
            </a:pPr>
            <a:r>
              <a:rPr lang="pt-BR" sz="2200" dirty="0" smtClean="0">
                <a:ea typeface="Calibri"/>
                <a:cs typeface="Calibri"/>
                <a:sym typeface="Calibri"/>
              </a:rPr>
              <a:t>Lei 12.244/10 – Versa sobre as Bibliotecas escolares, contextualizando as atividades do bibliotecário escolar; mencionam-se algumas reflexões acerca do incentivo à leitura. </a:t>
            </a:r>
          </a:p>
          <a:p>
            <a:pPr lvl="0" algn="just">
              <a:buClr>
                <a:srgbClr val="FFFFFF"/>
              </a:buClr>
              <a:buSzPct val="100000"/>
            </a:pPr>
            <a:endParaRPr lang="pt-BR" sz="2200" dirty="0" smtClean="0">
              <a:ea typeface="Calibri"/>
              <a:cs typeface="Calibri"/>
              <a:sym typeface="Calibri"/>
            </a:endParaRPr>
          </a:p>
          <a:p>
            <a:pPr lvl="0"/>
            <a:endParaRPr lang="pt-BR" sz="2200" dirty="0" smtClean="0"/>
          </a:p>
          <a:p>
            <a:pPr lvl="0" algn="just">
              <a:buClr>
                <a:srgbClr val="FFFFFF"/>
              </a:buClr>
              <a:buSzPct val="100000"/>
            </a:pPr>
            <a:endParaRPr lang="pt-BR" sz="2200" dirty="0" smtClean="0">
              <a:ea typeface="Calibri"/>
              <a:cs typeface="Calibri"/>
              <a:sym typeface="Calibri"/>
            </a:endParaRPr>
          </a:p>
          <a:p>
            <a:pPr lvl="0" algn="just">
              <a:buClr>
                <a:srgbClr val="FFFFFF"/>
              </a:buClr>
              <a:buSzPct val="100000"/>
            </a:pPr>
            <a:endParaRPr lang="pt-BR" sz="2200" dirty="0" smtClean="0">
              <a:ea typeface="Calibri"/>
              <a:cs typeface="Calibri"/>
              <a:sym typeface="Calibri"/>
            </a:endParaRPr>
          </a:p>
        </p:txBody>
      </p:sp>
      <p:pic>
        <p:nvPicPr>
          <p:cNvPr id="7" name="Shape 86" descr="target-158129_960_720.png"/>
          <p:cNvPicPr preferRelativeResize="0"/>
          <p:nvPr/>
        </p:nvPicPr>
        <p:blipFill rotWithShape="1">
          <a:blip r:embed="rId4" cstate="print">
            <a:alphaModFix amt="26000"/>
          </a:blip>
          <a:srcRect/>
          <a:stretch/>
        </p:blipFill>
        <p:spPr>
          <a:xfrm>
            <a:off x="1357290" y="1659896"/>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714480" y="1659896"/>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Iniciativas para converter o incentivo às práticas sociais da leitura em políticas de Estado</a:t>
            </a:r>
          </a:p>
        </p:txBody>
      </p:sp>
      <p:sp>
        <p:nvSpPr>
          <p:cNvPr id="8" name="Shape 106"/>
          <p:cNvSpPr txBox="1"/>
          <p:nvPr/>
        </p:nvSpPr>
        <p:spPr>
          <a:xfrm>
            <a:off x="285720" y="2428868"/>
            <a:ext cx="8431238" cy="3286148"/>
          </a:xfrm>
          <a:prstGeom prst="rect">
            <a:avLst/>
          </a:prstGeom>
          <a:noFill/>
          <a:ln>
            <a:noFill/>
          </a:ln>
        </p:spPr>
        <p:txBody>
          <a:bodyPr lIns="91425" tIns="45700" rIns="91425" bIns="45700" anchor="t" anchorCtr="0">
            <a:noAutofit/>
          </a:bodyPr>
          <a:lstStyle/>
          <a:p>
            <a:r>
              <a:rPr lang="pt-BR" sz="2200" dirty="0" smtClean="0"/>
              <a:t>Vale Livro (SEE) </a:t>
            </a:r>
          </a:p>
          <a:p>
            <a:pPr algn="just"/>
            <a:r>
              <a:rPr lang="pt-BR" sz="2200" dirty="0" smtClean="0"/>
              <a:t>A Secretaria de Educação do Estado de Minas Gerais disponibiliza vales-livros para a Rede Estadual de Ensino para que crianças, jovens e professores possam adquirir livros em feiras literárias;</a:t>
            </a:r>
          </a:p>
          <a:p>
            <a:pPr algn="just">
              <a:buClr>
                <a:srgbClr val="FFFFFF"/>
              </a:buClr>
              <a:buSzPct val="100000"/>
            </a:pPr>
            <a:endParaRPr lang="pt-BR" sz="2200" dirty="0" smtClean="0"/>
          </a:p>
          <a:p>
            <a:pPr algn="just">
              <a:buClr>
                <a:srgbClr val="FFFFFF"/>
              </a:buClr>
              <a:buSzPct val="100000"/>
            </a:pPr>
            <a:r>
              <a:rPr lang="pt-BR" sz="2200" dirty="0" smtClean="0"/>
              <a:t>A Secretaria de Educação de Minas Gerais disponibilizou 5.665 vale-livros para estudantes e professores participarem do Festival Literário de Poços de Caldas - Cada um dos alunos recebeu um vale-livro no valor de R$20. Já o vale-livro dos professores foi de R$ 50 cada. </a:t>
            </a:r>
          </a:p>
          <a:p>
            <a:pPr lvl="0" algn="just">
              <a:buClr>
                <a:srgbClr val="FFFFFF"/>
              </a:buClr>
              <a:buSzPct val="100000"/>
            </a:pPr>
            <a:endParaRPr lang="pt-BR" sz="2200" dirty="0" smtClean="0">
              <a:ea typeface="Calibri"/>
              <a:cs typeface="Calibri"/>
              <a:sym typeface="Calibri"/>
            </a:endParaRPr>
          </a:p>
        </p:txBody>
      </p:sp>
      <p:pic>
        <p:nvPicPr>
          <p:cNvPr id="7" name="Shape 86" descr="target-158129_960_720.png"/>
          <p:cNvPicPr preferRelativeResize="0"/>
          <p:nvPr/>
        </p:nvPicPr>
        <p:blipFill rotWithShape="1">
          <a:blip r:embed="rId4" cstate="print">
            <a:alphaModFix amt="26000"/>
          </a:blip>
          <a:srcRect/>
          <a:stretch/>
        </p:blipFill>
        <p:spPr>
          <a:xfrm>
            <a:off x="1357290" y="1659896"/>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1256222"/>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541974"/>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357158" y="2571744"/>
            <a:ext cx="8359800" cy="2571768"/>
          </a:xfrm>
          <a:prstGeom prst="rect">
            <a:avLst/>
          </a:prstGeom>
          <a:noFill/>
          <a:ln>
            <a:noFill/>
          </a:ln>
        </p:spPr>
        <p:txBody>
          <a:bodyPr lIns="91425" tIns="45700" rIns="91425" bIns="45700" anchor="t" anchorCtr="0">
            <a:noAutofit/>
          </a:bodyPr>
          <a:lstStyle/>
          <a:p>
            <a:pPr lvl="0" algn="just">
              <a:buClr>
                <a:srgbClr val="FFFFFF"/>
              </a:buClr>
              <a:buSzPct val="25000"/>
            </a:pPr>
            <a:r>
              <a:rPr lang="pt-BR" sz="2200" b="1" dirty="0" smtClean="0">
                <a:ea typeface="Calibri"/>
                <a:cs typeface="Calibri"/>
                <a:sym typeface="Calibri"/>
              </a:rPr>
              <a:t>Pouca iniciativa</a:t>
            </a:r>
            <a:r>
              <a:rPr lang="pt-BR" sz="2200" dirty="0" smtClean="0">
                <a:ea typeface="Calibri"/>
                <a:cs typeface="Calibri"/>
                <a:sym typeface="Calibri"/>
              </a:rPr>
              <a:t> dos governos municipais em implementar políticas públicas de incentivo às práticas sociais nas áreas do livro e da leitura.</a:t>
            </a:r>
          </a:p>
          <a:p>
            <a:pPr lvl="0" algn="just">
              <a:buClr>
                <a:srgbClr val="FFFFFF"/>
              </a:buClr>
              <a:buSzPct val="25000"/>
            </a:pPr>
            <a:endParaRPr lang="pt-BR" sz="2200" dirty="0" smtClean="0">
              <a:ea typeface="Calibri"/>
              <a:cs typeface="Calibri"/>
              <a:sym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357298"/>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Publicações dedicadas ao fortalecimento do livro e da leitura</a:t>
            </a:r>
          </a:p>
        </p:txBody>
      </p:sp>
      <p:sp>
        <p:nvSpPr>
          <p:cNvPr id="8" name="Shape 106"/>
          <p:cNvSpPr txBox="1"/>
          <p:nvPr/>
        </p:nvSpPr>
        <p:spPr>
          <a:xfrm>
            <a:off x="785786" y="2357430"/>
            <a:ext cx="6859634" cy="3532200"/>
          </a:xfrm>
          <a:prstGeom prst="rect">
            <a:avLst/>
          </a:prstGeom>
          <a:noFill/>
          <a:ln>
            <a:noFill/>
          </a:ln>
        </p:spPr>
        <p:txBody>
          <a:bodyPr lIns="91425" tIns="45700" rIns="91425" bIns="45700" anchor="t" anchorCtr="0">
            <a:noAutofit/>
          </a:bodyPr>
          <a:lstStyle/>
          <a:p>
            <a:pPr>
              <a:buSzPct val="25000"/>
            </a:pPr>
            <a:r>
              <a:rPr lang="pt-BR" sz="2000" u="sng" dirty="0" smtClean="0"/>
              <a:t>Publicações Impressas</a:t>
            </a:r>
            <a:endParaRPr lang="pt-BR" sz="2200" u="sng" dirty="0" smtClean="0">
              <a:ea typeface="Calibri"/>
              <a:cs typeface="Calibri"/>
              <a:sym typeface="Calibri"/>
            </a:endParaRPr>
          </a:p>
          <a:p>
            <a:pPr lvl="0">
              <a:buSzPct val="25000"/>
              <a:buFont typeface="Arial" pitchFamily="34" charset="0"/>
              <a:buChar char="•"/>
            </a:pPr>
            <a:endParaRPr lang="pt-BR" sz="2200" dirty="0" smtClean="0">
              <a:ea typeface="Calibri"/>
              <a:cs typeface="Calibri"/>
              <a:sym typeface="Calibri"/>
            </a:endParaRPr>
          </a:p>
          <a:p>
            <a:pPr lvl="0">
              <a:buSzPct val="25000"/>
              <a:buFont typeface="Arial" pitchFamily="34" charset="0"/>
              <a:buChar char="•"/>
            </a:pPr>
            <a:r>
              <a:rPr lang="pt-BR" sz="2200" dirty="0" smtClean="0">
                <a:ea typeface="Calibri"/>
                <a:cs typeface="Calibri"/>
                <a:sym typeface="Calibri"/>
              </a:rPr>
              <a:t>Jornais: </a:t>
            </a:r>
          </a:p>
          <a:p>
            <a:pPr lvl="0" indent="19050">
              <a:buSzPct val="78947"/>
              <a:buFont typeface="Arial" pitchFamily="34" charset="0"/>
              <a:buChar char="•"/>
            </a:pPr>
            <a:r>
              <a:rPr lang="pt-BR" sz="2200" dirty="0" smtClean="0">
                <a:ea typeface="Calibri"/>
                <a:cs typeface="Calibri"/>
                <a:sym typeface="Calibri"/>
              </a:rPr>
              <a:t> Suplemento Literário</a:t>
            </a:r>
          </a:p>
          <a:p>
            <a:pPr lvl="0" indent="19050">
              <a:buSzPct val="78947"/>
              <a:buFont typeface="Arial" pitchFamily="34" charset="0"/>
              <a:buChar char="•"/>
            </a:pPr>
            <a:r>
              <a:rPr lang="pt-BR" sz="2200" dirty="0" smtClean="0">
                <a:ea typeface="Calibri"/>
                <a:cs typeface="Calibri"/>
                <a:sym typeface="Calibri"/>
              </a:rPr>
              <a:t> </a:t>
            </a:r>
            <a:r>
              <a:rPr lang="pt-BR" sz="2200" dirty="0" err="1" smtClean="0">
                <a:ea typeface="Calibri"/>
                <a:cs typeface="Calibri"/>
                <a:sym typeface="Calibri"/>
              </a:rPr>
              <a:t>Barkaça</a:t>
            </a:r>
            <a:endParaRPr lang="pt-BR" sz="2200" dirty="0" smtClean="0">
              <a:ea typeface="Calibri"/>
              <a:cs typeface="Calibri"/>
              <a:sym typeface="Calibri"/>
            </a:endParaRPr>
          </a:p>
          <a:p>
            <a:pPr lvl="0">
              <a:buFont typeface="Arial" pitchFamily="34" charset="0"/>
              <a:buChar char="•"/>
            </a:pPr>
            <a:endParaRPr lang="pt-BR" sz="2200" dirty="0" smtClean="0">
              <a:ea typeface="Calibri"/>
              <a:cs typeface="Calibri"/>
              <a:sym typeface="Calibri"/>
            </a:endParaRPr>
          </a:p>
          <a:p>
            <a:pPr lvl="0">
              <a:buSzPct val="25000"/>
              <a:buFont typeface="Arial" pitchFamily="34" charset="0"/>
              <a:buChar char="•"/>
            </a:pPr>
            <a:r>
              <a:rPr lang="pt-BR" sz="2200" dirty="0" smtClean="0">
                <a:ea typeface="Calibri"/>
                <a:cs typeface="Calibri"/>
                <a:sym typeface="Calibri"/>
              </a:rPr>
              <a:t>Revistas: </a:t>
            </a:r>
          </a:p>
          <a:p>
            <a:pPr lvl="0" indent="19050">
              <a:buSzPct val="78947"/>
              <a:buFont typeface="Arial" pitchFamily="34" charset="0"/>
              <a:buChar char="•"/>
            </a:pPr>
            <a:r>
              <a:rPr lang="pt-BR" sz="2200" dirty="0" smtClean="0">
                <a:ea typeface="Calibri"/>
                <a:cs typeface="Calibri"/>
                <a:sym typeface="Calibri"/>
              </a:rPr>
              <a:t> Revista Canguru </a:t>
            </a:r>
          </a:p>
          <a:p>
            <a:pPr lvl="0" indent="19050">
              <a:buSzPct val="78947"/>
              <a:buFont typeface="Arial" pitchFamily="34" charset="0"/>
              <a:buChar char="•"/>
            </a:pPr>
            <a:r>
              <a:rPr lang="pt-BR" sz="2200" dirty="0" smtClean="0">
                <a:ea typeface="Calibri"/>
                <a:cs typeface="Calibri"/>
                <a:sym typeface="Calibri"/>
              </a:rPr>
              <a:t> </a:t>
            </a:r>
            <a:r>
              <a:rPr lang="pt-BR" sz="2200" dirty="0" err="1" smtClean="0">
                <a:ea typeface="Calibri"/>
                <a:cs typeface="Calibri"/>
                <a:sym typeface="Calibri"/>
              </a:rPr>
              <a:t>Magis</a:t>
            </a:r>
            <a:r>
              <a:rPr lang="pt-BR" sz="2200" dirty="0" smtClean="0">
                <a:ea typeface="Calibri"/>
                <a:cs typeface="Calibri"/>
                <a:sym typeface="Calibri"/>
              </a:rPr>
              <a:t> Cultura</a:t>
            </a:r>
          </a:p>
        </p:txBody>
      </p:sp>
      <p:pic>
        <p:nvPicPr>
          <p:cNvPr id="9" name="Shape 86" descr="target-158129_960_720.png"/>
          <p:cNvPicPr preferRelativeResize="0"/>
          <p:nvPr/>
        </p:nvPicPr>
        <p:blipFill rotWithShape="1">
          <a:blip r:embed="rId4" cstate="print">
            <a:alphaModFix amt="26000"/>
          </a:blip>
          <a:srcRect/>
          <a:stretch/>
        </p:blipFill>
        <p:spPr>
          <a:xfrm>
            <a:off x="2643174"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357298"/>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Publicações dedicadas ao fortalecimento do livro e da leitura</a:t>
            </a:r>
          </a:p>
        </p:txBody>
      </p:sp>
      <p:sp>
        <p:nvSpPr>
          <p:cNvPr id="8" name="Shape 106"/>
          <p:cNvSpPr txBox="1"/>
          <p:nvPr/>
        </p:nvSpPr>
        <p:spPr>
          <a:xfrm>
            <a:off x="785786" y="2357430"/>
            <a:ext cx="6859634" cy="3532200"/>
          </a:xfrm>
          <a:prstGeom prst="rect">
            <a:avLst/>
          </a:prstGeom>
          <a:noFill/>
          <a:ln>
            <a:noFill/>
          </a:ln>
        </p:spPr>
        <p:txBody>
          <a:bodyPr lIns="91425" tIns="45700" rIns="91425" bIns="45700" anchor="t" anchorCtr="0">
            <a:noAutofit/>
          </a:bodyPr>
          <a:lstStyle/>
          <a:p>
            <a:pPr>
              <a:buSzPct val="25000"/>
            </a:pPr>
            <a:r>
              <a:rPr lang="pt-BR" sz="2000" u="sng" dirty="0" smtClean="0"/>
              <a:t>Publicações Digitais</a:t>
            </a:r>
            <a:endParaRPr lang="pt-BR" sz="2200" u="sng" dirty="0" smtClean="0">
              <a:ea typeface="Calibri"/>
              <a:cs typeface="Calibri"/>
              <a:sym typeface="Calibri"/>
            </a:endParaRPr>
          </a:p>
          <a:p>
            <a:pPr lvl="0">
              <a:buSzPct val="25000"/>
              <a:buFont typeface="Arial" pitchFamily="34" charset="0"/>
              <a:buChar char="•"/>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Revista Digital: </a:t>
            </a:r>
          </a:p>
          <a:p>
            <a:pPr lvl="0" algn="just">
              <a:buClr>
                <a:srgbClr val="FFFFFF"/>
              </a:buClr>
              <a:buSzPct val="25000"/>
            </a:pPr>
            <a:r>
              <a:rPr lang="pt-BR" sz="2200" dirty="0" smtClean="0">
                <a:ea typeface="Calibri"/>
                <a:cs typeface="Calibri"/>
                <a:sym typeface="Calibri"/>
              </a:rPr>
              <a:t>Revista Página 9¾ </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Site de Editoras, Instituições e Autores:</a:t>
            </a:r>
          </a:p>
          <a:p>
            <a:pPr lvl="0" algn="just">
              <a:buClr>
                <a:srgbClr val="FFFFFF"/>
              </a:buClr>
              <a:buSzPct val="25000"/>
            </a:pPr>
            <a:r>
              <a:rPr lang="pt-BR" sz="2200" dirty="0" smtClean="0">
                <a:ea typeface="Calibri"/>
                <a:cs typeface="Calibri"/>
                <a:sym typeface="Calibri"/>
              </a:rPr>
              <a:t>Grupo Autêntica </a:t>
            </a:r>
          </a:p>
          <a:p>
            <a:pPr lvl="0" algn="just">
              <a:buClr>
                <a:srgbClr val="FFFFFF"/>
              </a:buClr>
              <a:buSzPct val="25000"/>
            </a:pPr>
            <a:r>
              <a:rPr lang="pt-BR" sz="2200" dirty="0" smtClean="0">
                <a:ea typeface="Calibri"/>
                <a:cs typeface="Calibri"/>
                <a:sym typeface="Calibri"/>
              </a:rPr>
              <a:t>Câmara Mineira do Livro </a:t>
            </a:r>
          </a:p>
          <a:p>
            <a:pPr lvl="0" algn="just">
              <a:buClr>
                <a:srgbClr val="FFFFFF"/>
              </a:buClr>
              <a:buSzPct val="25000"/>
            </a:pPr>
            <a:r>
              <a:rPr lang="pt-BR" sz="2200" dirty="0" smtClean="0">
                <a:ea typeface="Calibri"/>
                <a:cs typeface="Calibri"/>
                <a:sym typeface="Calibri"/>
              </a:rPr>
              <a:t>Ângela Lago  </a:t>
            </a:r>
          </a:p>
        </p:txBody>
      </p:sp>
      <p:pic>
        <p:nvPicPr>
          <p:cNvPr id="9" name="Shape 86" descr="target-158129_960_720.png"/>
          <p:cNvPicPr preferRelativeResize="0"/>
          <p:nvPr/>
        </p:nvPicPr>
        <p:blipFill rotWithShape="1">
          <a:blip r:embed="rId4" cstate="print">
            <a:alphaModFix amt="26000"/>
          </a:blip>
          <a:srcRect/>
          <a:stretch/>
        </p:blipFill>
        <p:spPr>
          <a:xfrm>
            <a:off x="2643174"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357298"/>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Publicações dedicadas ao fortalecimento do livro e da leitura</a:t>
            </a:r>
          </a:p>
        </p:txBody>
      </p:sp>
      <p:sp>
        <p:nvSpPr>
          <p:cNvPr id="8" name="Shape 106"/>
          <p:cNvSpPr txBox="1"/>
          <p:nvPr/>
        </p:nvSpPr>
        <p:spPr>
          <a:xfrm>
            <a:off x="357158" y="2500306"/>
            <a:ext cx="8501122" cy="3532200"/>
          </a:xfrm>
          <a:prstGeom prst="rect">
            <a:avLst/>
          </a:prstGeom>
          <a:noFill/>
          <a:ln>
            <a:noFill/>
          </a:ln>
        </p:spPr>
        <p:txBody>
          <a:bodyPr lIns="91425" tIns="45700" rIns="91425" bIns="45700" anchor="t" anchorCtr="0">
            <a:noAutofit/>
          </a:bodyPr>
          <a:lstStyle/>
          <a:p>
            <a:pPr>
              <a:buSzPct val="25000"/>
            </a:pPr>
            <a:r>
              <a:rPr lang="pt-BR" sz="2000" u="sng" dirty="0" smtClean="0"/>
              <a:t>Publicações Digitais</a:t>
            </a:r>
            <a:endParaRPr lang="pt-BR" sz="2200" u="sng" dirty="0" smtClean="0">
              <a:ea typeface="Calibri"/>
              <a:cs typeface="Calibri"/>
              <a:sym typeface="Calibri"/>
            </a:endParaRPr>
          </a:p>
          <a:p>
            <a:pPr lvl="0">
              <a:buSzPct val="25000"/>
              <a:buFont typeface="Arial" pitchFamily="34" charset="0"/>
              <a:buChar char="•"/>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Site da Superintendência de Bibliotecas Públicas e Suplemento Literário:</a:t>
            </a:r>
          </a:p>
          <a:p>
            <a:pPr lvl="0" algn="just">
              <a:buClr>
                <a:srgbClr val="FFFFFF"/>
              </a:buClr>
              <a:buSzPct val="25000"/>
            </a:pPr>
            <a:r>
              <a:rPr lang="pt-BR" sz="2200" dirty="0" smtClean="0">
                <a:ea typeface="Calibri"/>
                <a:cs typeface="Calibri"/>
                <a:sym typeface="Calibri"/>
              </a:rPr>
              <a:t>Disponibiliza o acesso gratuito às edições do Suplemento Literário de Minas Gerais em formato digital.</a:t>
            </a:r>
          </a:p>
        </p:txBody>
      </p:sp>
      <p:pic>
        <p:nvPicPr>
          <p:cNvPr id="9" name="Shape 86" descr="target-158129_960_720.png"/>
          <p:cNvPicPr preferRelativeResize="0"/>
          <p:nvPr/>
        </p:nvPicPr>
        <p:blipFill rotWithShape="1">
          <a:blip r:embed="rId4" cstate="print">
            <a:alphaModFix amt="26000"/>
          </a:blip>
          <a:srcRect/>
          <a:stretch/>
        </p:blipFill>
        <p:spPr>
          <a:xfrm>
            <a:off x="2643174"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21442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357158" y="2214554"/>
            <a:ext cx="8359800" cy="3532200"/>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Percebemos que devido ao alto custo de produção e armazenamento, </a:t>
            </a:r>
            <a:r>
              <a:rPr lang="pt-BR" sz="2200" b="1" dirty="0" smtClean="0">
                <a:ea typeface="Calibri"/>
                <a:cs typeface="Calibri"/>
                <a:sym typeface="Calibri"/>
              </a:rPr>
              <a:t>grande parte das publicações impressas estão migrando para web</a:t>
            </a:r>
            <a:r>
              <a:rPr lang="pt-BR" sz="2200" dirty="0" smtClean="0">
                <a:ea typeface="Calibri"/>
                <a:cs typeface="Calibri"/>
                <a:sym typeface="Calibri"/>
              </a:rPr>
              <a:t>. As produções mais baratas ainda resistem à tecnologia;</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A publicação digital vem ganhando espaço também pela </a:t>
            </a:r>
            <a:r>
              <a:rPr lang="pt-BR" sz="2200" b="1" dirty="0" smtClean="0">
                <a:ea typeface="Calibri"/>
                <a:cs typeface="Calibri"/>
                <a:sym typeface="Calibri"/>
              </a:rPr>
              <a:t>facilidade em que pode ser encontrada</a:t>
            </a:r>
            <a:r>
              <a:rPr lang="pt-BR" sz="2200" dirty="0" smtClean="0">
                <a:ea typeface="Calibri"/>
                <a:cs typeface="Calibri"/>
                <a:sym typeface="Calibri"/>
              </a:rPr>
              <a:t>;</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r>
              <a:rPr lang="pt-BR" sz="2200" dirty="0" smtClean="0">
                <a:ea typeface="Calibri"/>
                <a:cs typeface="Calibri"/>
                <a:sym typeface="Calibri"/>
              </a:rPr>
              <a:t>Existem muitas publicações independentes no estilo </a:t>
            </a:r>
            <a:r>
              <a:rPr lang="pt-BR" sz="2200" dirty="0" err="1" smtClean="0">
                <a:ea typeface="Calibri"/>
                <a:cs typeface="Calibri"/>
                <a:sym typeface="Calibri"/>
              </a:rPr>
              <a:t>fanzine</a:t>
            </a:r>
            <a:r>
              <a:rPr lang="pt-BR" sz="2200" dirty="0" smtClean="0">
                <a:ea typeface="Calibri"/>
                <a:cs typeface="Calibri"/>
                <a:sym typeface="Calibri"/>
              </a:rPr>
              <a:t>*, especialmente no interior.</a:t>
            </a:r>
          </a:p>
          <a:p>
            <a:pPr lvl="0" algn="just">
              <a:buClr>
                <a:srgbClr val="FFFFFF"/>
              </a:buClr>
              <a:buSzPct val="25000"/>
            </a:pPr>
            <a:endParaRPr lang="pt-BR" sz="2200" dirty="0" smtClean="0">
              <a:ea typeface="Calibri"/>
              <a:cs typeface="Calibri"/>
              <a:sym typeface="Calibri"/>
            </a:endParaRPr>
          </a:p>
          <a:p>
            <a:pPr lvl="0" algn="just">
              <a:buClr>
                <a:srgbClr val="FFFFFF"/>
              </a:buClr>
              <a:buSzPct val="25000"/>
            </a:pPr>
            <a:endParaRPr lang="pt-BR" sz="2200" dirty="0" smtClean="0">
              <a:ea typeface="Calibri"/>
              <a:cs typeface="Calibri"/>
              <a:sym typeface="Calibri"/>
            </a:endParaRPr>
          </a:p>
          <a:p>
            <a:pPr algn="just">
              <a:buClr>
                <a:srgbClr val="FFFFFF"/>
              </a:buClr>
              <a:buSzPct val="25000"/>
            </a:pPr>
            <a:r>
              <a:rPr lang="pt-BR" sz="1600" dirty="0" err="1" smtClean="0">
                <a:ea typeface="Calibri"/>
                <a:cs typeface="Calibri"/>
                <a:sym typeface="Calibri"/>
              </a:rPr>
              <a:t>Fanzine</a:t>
            </a:r>
            <a:r>
              <a:rPr lang="pt-BR" sz="1600" dirty="0" smtClean="0">
                <a:ea typeface="Calibri"/>
                <a:cs typeface="Calibri"/>
                <a:sym typeface="Calibri"/>
              </a:rPr>
              <a:t>* - revista sobre ficção científica, música e cinema destinada aos fãs.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500174"/>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Grupos, incentivos e projetos de pesquisa e estudos nas áreas do livro e da leitura e os conteúdos já publicados</a:t>
            </a:r>
          </a:p>
        </p:txBody>
      </p:sp>
      <p:sp>
        <p:nvSpPr>
          <p:cNvPr id="8" name="Shape 106"/>
          <p:cNvSpPr txBox="1"/>
          <p:nvPr/>
        </p:nvSpPr>
        <p:spPr>
          <a:xfrm>
            <a:off x="428596" y="2500306"/>
            <a:ext cx="7929618" cy="3532200"/>
          </a:xfrm>
          <a:prstGeom prst="rect">
            <a:avLst/>
          </a:prstGeom>
          <a:noFill/>
          <a:ln>
            <a:noFill/>
          </a:ln>
        </p:spPr>
        <p:txBody>
          <a:bodyPr lIns="91425" tIns="45700" rIns="91425" bIns="45700" anchor="t" anchorCtr="0">
            <a:noAutofit/>
          </a:bodyPr>
          <a:lstStyle/>
          <a:p>
            <a:pPr marL="0" lvl="1" algn="just">
              <a:buClr>
                <a:schemeClr val="lt1"/>
              </a:buClr>
              <a:buSzPct val="25000"/>
            </a:pPr>
            <a:r>
              <a:rPr lang="pt-BR" sz="2200" dirty="0" smtClean="0">
                <a:ea typeface="Calibri"/>
                <a:cs typeface="Calibri"/>
                <a:sym typeface="Calibri"/>
              </a:rPr>
              <a:t>Retratos da Leitura no Brasil - 1ª. 2ª, 3ª e 4ª edição – Instituto Pró Livro</a:t>
            </a:r>
          </a:p>
          <a:p>
            <a:pPr marL="0" lvl="1" algn="just">
              <a:buClr>
                <a:schemeClr val="lt1"/>
              </a:buClr>
              <a:buSzPct val="25000"/>
            </a:pPr>
            <a:endParaRPr lang="pt-BR" sz="2200" dirty="0" smtClean="0">
              <a:ea typeface="Calibri"/>
              <a:cs typeface="Calibri"/>
              <a:sym typeface="Calibri"/>
            </a:endParaRPr>
          </a:p>
          <a:p>
            <a:pPr marL="0" lvl="1" algn="just">
              <a:buClr>
                <a:schemeClr val="lt1"/>
              </a:buClr>
              <a:buSzPct val="25000"/>
            </a:pPr>
            <a:r>
              <a:rPr lang="pt-BR" sz="2200" dirty="0" smtClean="0">
                <a:ea typeface="Calibri"/>
                <a:cs typeface="Calibri"/>
                <a:sym typeface="Calibri"/>
              </a:rPr>
              <a:t>Análise do comportamento leitor do brasileiro apresentando os indicadores de leitura do país.</a:t>
            </a:r>
          </a:p>
          <a:p>
            <a:pPr lvl="0" algn="just">
              <a:buClr>
                <a:schemeClr val="lt1"/>
              </a:buClr>
            </a:pPr>
            <a:endParaRPr lang="pt-BR" sz="2200" dirty="0" smtClean="0">
              <a:ea typeface="Calibri"/>
              <a:cs typeface="Calibri"/>
              <a:sym typeface="Calibri"/>
            </a:endParaRPr>
          </a:p>
          <a:p>
            <a:pPr lvl="0" algn="just">
              <a:buClr>
                <a:schemeClr val="lt1"/>
              </a:buClr>
              <a:buSzPct val="25000"/>
            </a:pPr>
            <a:r>
              <a:rPr lang="pt-BR" sz="2200" dirty="0" smtClean="0">
                <a:ea typeface="Calibri"/>
                <a:cs typeface="Calibri"/>
                <a:sym typeface="Calibri"/>
              </a:rPr>
              <a:t>Bolsas de estudo para Pós-Graduação:</a:t>
            </a:r>
          </a:p>
          <a:p>
            <a:pPr lvl="0" algn="just">
              <a:buClr>
                <a:schemeClr val="lt1"/>
              </a:buClr>
              <a:buSzPct val="25000"/>
            </a:pPr>
            <a:r>
              <a:rPr lang="pt-BR" sz="2200" dirty="0" smtClean="0">
                <a:ea typeface="Calibri"/>
                <a:cs typeface="Calibri"/>
                <a:sym typeface="Calibri"/>
              </a:rPr>
              <a:t>CNPq, FAPEMIG, CAPES e INEP.</a:t>
            </a:r>
            <a:endParaRPr lang="pt-BR" sz="2200" dirty="0">
              <a:ea typeface="Calibri"/>
              <a:cs typeface="Calibri"/>
              <a:sym typeface="Calibri"/>
            </a:endParaRPr>
          </a:p>
        </p:txBody>
      </p:sp>
      <p:pic>
        <p:nvPicPr>
          <p:cNvPr id="9" name="Shape 86" descr="target-158129_960_720.png"/>
          <p:cNvPicPr preferRelativeResize="0"/>
          <p:nvPr/>
        </p:nvPicPr>
        <p:blipFill rotWithShape="1">
          <a:blip r:embed="rId4" cstate="print">
            <a:alphaModFix amt="26000"/>
          </a:blip>
          <a:srcRect/>
          <a:stretch/>
        </p:blipFill>
        <p:spPr>
          <a:xfrm>
            <a:off x="2714612" y="1285860"/>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785794"/>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37734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Grupos, incentivos e projetos de pesquisa e estudos nas áreas do livro e da leitura e os conteúdos já publicados</a:t>
            </a:r>
          </a:p>
        </p:txBody>
      </p:sp>
      <p:sp>
        <p:nvSpPr>
          <p:cNvPr id="8" name="Shape 106"/>
          <p:cNvSpPr txBox="1"/>
          <p:nvPr/>
        </p:nvSpPr>
        <p:spPr>
          <a:xfrm>
            <a:off x="357158" y="2500306"/>
            <a:ext cx="8501122" cy="3429024"/>
          </a:xfrm>
          <a:prstGeom prst="rect">
            <a:avLst/>
          </a:prstGeom>
          <a:noFill/>
          <a:ln>
            <a:noFill/>
          </a:ln>
        </p:spPr>
        <p:txBody>
          <a:bodyPr lIns="91425" tIns="45700" rIns="91425" bIns="45700" anchor="t" anchorCtr="0">
            <a:noAutofit/>
          </a:bodyPr>
          <a:lstStyle/>
          <a:p>
            <a:pPr algn="just"/>
            <a:r>
              <a:rPr lang="pt-BR" sz="2000" dirty="0" smtClean="0"/>
              <a:t>O livro em Minas Gerais: uma pesquisa por regiões sobre o comportamento do leitor: o que se lê, o que se produz / organização </a:t>
            </a:r>
            <a:r>
              <a:rPr lang="pt-BR" sz="2000" dirty="0" err="1" smtClean="0"/>
              <a:t>Zulmar</a:t>
            </a:r>
            <a:r>
              <a:rPr lang="pt-BR" sz="2000" dirty="0" smtClean="0"/>
              <a:t> </a:t>
            </a:r>
            <a:r>
              <a:rPr lang="pt-BR" sz="2000" dirty="0" err="1" smtClean="0"/>
              <a:t>Wernke</a:t>
            </a:r>
            <a:r>
              <a:rPr lang="pt-BR" sz="2000" dirty="0" smtClean="0"/>
              <a:t>. Belo Horizonte: Câmara Mineira do Livro, 2015.</a:t>
            </a:r>
          </a:p>
          <a:p>
            <a:pPr lvl="1" algn="just"/>
            <a:endParaRPr lang="pt-BR" sz="2000" dirty="0" smtClean="0"/>
          </a:p>
          <a:p>
            <a:pPr lvl="0" algn="just"/>
            <a:r>
              <a:rPr lang="pt-BR" sz="2000" dirty="0" smtClean="0"/>
              <a:t>A obra traz a primeira pesquisa sobre o comportamento do leitor e sobre os hábitos de leitura dos mineiros, além das dimensões e do perfil do mercado livreiro e editorial em Minas Gerais; </a:t>
            </a:r>
          </a:p>
          <a:p>
            <a:pPr lvl="0" algn="just"/>
            <a:endParaRPr lang="pt-BR" sz="2000" dirty="0" smtClean="0"/>
          </a:p>
          <a:p>
            <a:pPr lvl="0" algn="just"/>
            <a:r>
              <a:rPr lang="pt-BR" sz="2000" dirty="0" smtClean="0"/>
              <a:t>Foram selecionados nove municípios mineiros, segundo o critério da representatividade;</a:t>
            </a:r>
            <a:endParaRPr lang="pt-BR" sz="2000" dirty="0"/>
          </a:p>
        </p:txBody>
      </p:sp>
      <p:pic>
        <p:nvPicPr>
          <p:cNvPr id="9" name="Shape 86" descr="target-158129_960_720.png"/>
          <p:cNvPicPr preferRelativeResize="0"/>
          <p:nvPr/>
        </p:nvPicPr>
        <p:blipFill rotWithShape="1">
          <a:blip r:embed="rId4" cstate="print">
            <a:alphaModFix amt="26000"/>
          </a:blip>
          <a:srcRect/>
          <a:stretch/>
        </p:blipFill>
        <p:spPr>
          <a:xfrm>
            <a:off x="2714612" y="116302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785794"/>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37734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Grupos, incentivos e projetos de pesquisa e estudos nas áreas do livro e da leitura e os conteúdos já publicados</a:t>
            </a:r>
          </a:p>
        </p:txBody>
      </p:sp>
      <p:sp>
        <p:nvSpPr>
          <p:cNvPr id="8" name="Shape 106"/>
          <p:cNvSpPr txBox="1"/>
          <p:nvPr/>
        </p:nvSpPr>
        <p:spPr>
          <a:xfrm>
            <a:off x="285720" y="2357430"/>
            <a:ext cx="8501122" cy="4071966"/>
          </a:xfrm>
          <a:prstGeom prst="rect">
            <a:avLst/>
          </a:prstGeom>
          <a:noFill/>
          <a:ln>
            <a:noFill/>
          </a:ln>
        </p:spPr>
        <p:txBody>
          <a:bodyPr lIns="91425" tIns="45700" rIns="91425" bIns="45700" anchor="t" anchorCtr="0">
            <a:noAutofit/>
          </a:bodyPr>
          <a:lstStyle/>
          <a:p>
            <a:pPr marL="0" lvl="1" algn="just">
              <a:buClr>
                <a:schemeClr val="lt1"/>
              </a:buClr>
              <a:buSzPct val="25000"/>
            </a:pPr>
            <a:r>
              <a:rPr lang="pt-BR" sz="2200" dirty="0" smtClean="0">
                <a:ea typeface="Calibri"/>
                <a:cs typeface="Calibri"/>
                <a:sym typeface="Calibri"/>
              </a:rPr>
              <a:t>Usos sociais da leitura e da escrita em uma comunidade quilombola - </a:t>
            </a:r>
            <a:r>
              <a:rPr lang="pt-BR" sz="2000" dirty="0" smtClean="0"/>
              <a:t>Patrícia Barros Soares. - Belo Horizonte, 2013. Dissertação - (Mestrado) - Universidade Federal de Minas Gerais, Faculdade de Educação.</a:t>
            </a:r>
          </a:p>
          <a:p>
            <a:pPr marL="0" lvl="1" algn="just">
              <a:buClr>
                <a:schemeClr val="lt1"/>
              </a:buClr>
              <a:buSzPct val="25000"/>
            </a:pPr>
            <a:endParaRPr lang="pt-BR" sz="2000" dirty="0" smtClean="0"/>
          </a:p>
          <a:p>
            <a:pPr marL="0" lvl="1" algn="just">
              <a:buClr>
                <a:schemeClr val="lt1"/>
              </a:buClr>
              <a:buSzPct val="25000"/>
            </a:pPr>
            <a:r>
              <a:rPr lang="pt-BR" sz="2200" dirty="0" smtClean="0">
                <a:ea typeface="Calibri"/>
                <a:cs typeface="Calibri"/>
                <a:sym typeface="Calibri"/>
              </a:rPr>
              <a:t>A pesquisa buscou investigar os usos sociais da leitura e da escrita por pessoas pouco escolarizadas, a partir da análise das significações atribuídas por elas às práticas vinculadas à linguagem escrita; tem-se como lócus geográfico, Vila Nova, uma comunidade quilombola situada no distrito de São Gonçalo do Rio das Pedras, no </a:t>
            </a:r>
            <a:r>
              <a:rPr lang="pt-BR" sz="2200" b="1" dirty="0" smtClean="0">
                <a:ea typeface="Calibri"/>
                <a:cs typeface="Calibri"/>
                <a:sym typeface="Calibri"/>
              </a:rPr>
              <a:t>Alto Vale do Jequitinhonha/MG. </a:t>
            </a:r>
          </a:p>
        </p:txBody>
      </p:sp>
      <p:pic>
        <p:nvPicPr>
          <p:cNvPr id="9" name="Shape 86" descr="target-158129_960_720.png"/>
          <p:cNvPicPr preferRelativeResize="0"/>
          <p:nvPr/>
        </p:nvPicPr>
        <p:blipFill rotWithShape="1">
          <a:blip r:embed="rId4" cstate="print">
            <a:alphaModFix amt="26000"/>
          </a:blip>
          <a:srcRect/>
          <a:stretch/>
        </p:blipFill>
        <p:spPr>
          <a:xfrm>
            <a:off x="2714612" y="116302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106" y="1000108"/>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85860"/>
            <a:ext cx="6515088" cy="642942"/>
          </a:xfrm>
        </p:spPr>
        <p:txBody>
          <a:bodyPr>
            <a:noAutofit/>
          </a:bodyPr>
          <a:lstStyle/>
          <a:p>
            <a:pPr algn="r"/>
            <a:r>
              <a:rPr lang="pt-BR" sz="2400" b="1" dirty="0" smtClean="0"/>
              <a:t/>
            </a:r>
            <a:br>
              <a:rPr lang="pt-BR" sz="2400" b="1" dirty="0" smtClean="0"/>
            </a:br>
            <a:r>
              <a:rPr lang="pt-BR" sz="2400" b="1" dirty="0" smtClean="0"/>
              <a:t>2ª e 3ª Reuniões</a:t>
            </a:r>
            <a:br>
              <a:rPr lang="pt-BR" sz="2400" b="1" dirty="0" smtClean="0"/>
            </a:br>
            <a:endParaRPr lang="pt-BR" sz="2400" b="1" dirty="0"/>
          </a:p>
        </p:txBody>
      </p:sp>
      <p:sp>
        <p:nvSpPr>
          <p:cNvPr id="11" name="Espaço Reservado para Conteúdo 2"/>
          <p:cNvSpPr txBox="1">
            <a:spLocks/>
          </p:cNvSpPr>
          <p:nvPr/>
        </p:nvSpPr>
        <p:spPr>
          <a:xfrm>
            <a:off x="500034" y="1857364"/>
            <a:ext cx="8229600" cy="36861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Municípios candidatos a sediar os fóruns : identificar o potencial de cada região</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Análise das avaliações sobre a participação poder público e soc. civil nos 12 encontros regionais do PEC (Ouro Preto/Mariana – Araxá –</a:t>
            </a:r>
            <a:r>
              <a:rPr kumimoji="0" lang="pt-BR" sz="2200" b="0" i="0" u="none" strike="noStrike" kern="1200" cap="none" spc="0" normalizeH="0" baseline="0" noProof="0" dirty="0" err="1" smtClean="0">
                <a:ln>
                  <a:noFill/>
                </a:ln>
                <a:solidFill>
                  <a:schemeClr val="tx1"/>
                </a:solidFill>
                <a:effectLst/>
                <a:uLnTx/>
                <a:uFillTx/>
                <a:latin typeface="+mn-lt"/>
                <a:ea typeface="+mn-ea"/>
                <a:cs typeface="+mn-cs"/>
              </a:rPr>
              <a:t>Paractu</a:t>
            </a:r>
            <a:r>
              <a:rPr kumimoji="0" lang="pt-BR" sz="2200" b="0" i="0" u="none" strike="noStrike" kern="1200" cap="none" spc="0" normalizeH="0" baseline="0" noProof="0" dirty="0" smtClean="0">
                <a:ln>
                  <a:noFill/>
                </a:ln>
                <a:solidFill>
                  <a:schemeClr val="tx1"/>
                </a:solidFill>
                <a:effectLst/>
                <a:uLnTx/>
                <a:uFillTx/>
                <a:latin typeface="+mn-lt"/>
                <a:ea typeface="+mn-ea"/>
                <a:cs typeface="+mn-cs"/>
              </a:rPr>
              <a:t> - Governador Valadares - Montes Claros – Araçuaí – Alfenas –Uberlândia – </a:t>
            </a:r>
            <a:r>
              <a:rPr kumimoji="0" lang="pt-BR" sz="2200" b="0" i="0" u="none" strike="noStrike" kern="1200" cap="none" spc="0" normalizeH="0" baseline="0" noProof="0" dirty="0" err="1" smtClean="0">
                <a:ln>
                  <a:noFill/>
                </a:ln>
                <a:solidFill>
                  <a:schemeClr val="tx1"/>
                </a:solidFill>
                <a:effectLst/>
                <a:uLnTx/>
                <a:uFillTx/>
                <a:latin typeface="+mn-lt"/>
                <a:ea typeface="+mn-ea"/>
                <a:cs typeface="+mn-cs"/>
              </a:rPr>
              <a:t>Cataguases</a:t>
            </a:r>
            <a:r>
              <a:rPr kumimoji="0" lang="pt-BR" sz="2200" b="0" i="0" u="none" strike="noStrike" kern="1200" cap="none" spc="0" normalizeH="0" baseline="0" noProof="0" dirty="0" smtClean="0">
                <a:ln>
                  <a:noFill/>
                </a:ln>
                <a:solidFill>
                  <a:schemeClr val="tx1"/>
                </a:solidFill>
                <a:effectLst/>
                <a:uLnTx/>
                <a:uFillTx/>
                <a:latin typeface="+mn-lt"/>
                <a:ea typeface="+mn-ea"/>
                <a:cs typeface="+mn-cs"/>
              </a:rPr>
              <a:t> - Santa Luzia e </a:t>
            </a:r>
            <a:r>
              <a:rPr kumimoji="0" lang="pt-BR" sz="2200" b="0" i="0" u="none" strike="noStrike" kern="1200" cap="none" spc="0" normalizeH="0" baseline="0" noProof="0" dirty="0" err="1" smtClean="0">
                <a:ln>
                  <a:noFill/>
                </a:ln>
                <a:solidFill>
                  <a:schemeClr val="tx1"/>
                </a:solidFill>
                <a:effectLst/>
                <a:uLnTx/>
                <a:uFillTx/>
                <a:latin typeface="+mn-lt"/>
                <a:ea typeface="+mn-ea"/>
                <a:cs typeface="+mn-cs"/>
              </a:rPr>
              <a:t>Januária</a:t>
            </a:r>
            <a:endParaRPr kumimoji="0" lang="pt-BR" sz="2200" b="0" i="0" u="none" strike="noStrike" kern="1200" cap="none" spc="0" normalizeH="0" baseline="0" noProof="0" dirty="0" smtClean="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Mapa visualização: bibliotecas públicas municipais existentes/ sem bibliotecas/sem resposta recadastramento/academias de letras/livrarias/editoras/distribuidoras/pontos de leitura/arcas das letras/</a:t>
            </a:r>
            <a:r>
              <a:rPr kumimoji="0" lang="pt-BR" sz="2200" b="0" i="0" u="none" strike="noStrike" kern="1200" cap="none" spc="0" normalizeH="0" baseline="0" noProof="0" dirty="0" err="1" smtClean="0">
                <a:ln>
                  <a:noFill/>
                </a:ln>
                <a:solidFill>
                  <a:schemeClr val="tx1"/>
                </a:solidFill>
                <a:effectLst/>
                <a:uLnTx/>
                <a:uFillTx/>
                <a:latin typeface="+mn-lt"/>
                <a:ea typeface="+mn-ea"/>
                <a:cs typeface="+mn-cs"/>
              </a:rPr>
              <a:t>SRS’s</a:t>
            </a: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/PROLER</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200" b="0" i="0" u="none" strike="noStrike" kern="1200" cap="none" spc="0" normalizeH="0" baseline="0" noProof="0" dirty="0" smtClean="0">
                <a:ln>
                  <a:noFill/>
                </a:ln>
                <a:solidFill>
                  <a:schemeClr val="tx1"/>
                </a:solidFill>
                <a:effectLst/>
                <a:uLnTx/>
                <a:uFillTx/>
                <a:latin typeface="+mn-lt"/>
                <a:ea typeface="+mn-ea"/>
                <a:cs typeface="+mn-cs"/>
              </a:rPr>
              <a:t>Proposta preliminar</a:t>
            </a:r>
            <a:r>
              <a:rPr kumimoji="0" lang="pt-BR" sz="22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2200" b="0" i="0" u="none" strike="noStrike" kern="1200" cap="none" spc="0" normalizeH="0" baseline="0" noProof="0" dirty="0" smtClean="0">
                <a:ln>
                  <a:noFill/>
                </a:ln>
                <a:solidFill>
                  <a:schemeClr val="tx1"/>
                </a:solidFill>
                <a:effectLst/>
                <a:uLnTx/>
                <a:uFillTx/>
                <a:latin typeface="+mn-lt"/>
                <a:ea typeface="+mn-ea"/>
                <a:cs typeface="+mn-cs"/>
              </a:rPr>
              <a:t>(para discussão)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21442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357158" y="3143248"/>
            <a:ext cx="8359800" cy="1357322"/>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Constatamos a existência de </a:t>
            </a:r>
            <a:r>
              <a:rPr lang="pt-BR" sz="2200" b="1" dirty="0" smtClean="0">
                <a:ea typeface="Calibri"/>
                <a:cs typeface="Calibri"/>
                <a:sym typeface="Calibri"/>
              </a:rPr>
              <a:t>poucos estudos sobre o tema</a:t>
            </a:r>
            <a:r>
              <a:rPr lang="pt-BR" sz="2200" dirty="0" smtClean="0">
                <a:ea typeface="Calibri"/>
                <a:cs typeface="Calibri"/>
                <a:sym typeface="Calibri"/>
              </a:rPr>
              <a:t>, pouca iniciativa por parte do poder público e a predominância de instituições de ensino superior na realização das pesquisas.</a:t>
            </a:r>
            <a:endParaRPr lang="pt-BR" sz="1600" dirty="0" smtClean="0">
              <a:ea typeface="Calibri"/>
              <a:cs typeface="Calibri"/>
              <a:sym typeface="Calibri"/>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Seminários, campanhas e eventos relacionados a promoção da  leitura e o fomento à literatura</a:t>
            </a:r>
          </a:p>
        </p:txBody>
      </p:sp>
      <p:pic>
        <p:nvPicPr>
          <p:cNvPr id="9" name="Imagem 8" descr="Sem Título.jpg"/>
          <p:cNvPicPr>
            <a:picLocks noChangeAspect="1"/>
          </p:cNvPicPr>
          <p:nvPr/>
        </p:nvPicPr>
        <p:blipFill>
          <a:blip r:embed="rId4"/>
          <a:srcRect t="5535" r="2857" b="1837"/>
          <a:stretch>
            <a:fillRect/>
          </a:stretch>
        </p:blipFill>
        <p:spPr>
          <a:xfrm>
            <a:off x="857224" y="2143116"/>
            <a:ext cx="7286676" cy="4071966"/>
          </a:xfrm>
          <a:prstGeom prst="rect">
            <a:avLst/>
          </a:prstGeom>
        </p:spPr>
      </p:pic>
      <p:pic>
        <p:nvPicPr>
          <p:cNvPr id="12" name="Shape 86" descr="target-158129_960_720.png"/>
          <p:cNvPicPr preferRelativeResize="0"/>
          <p:nvPr/>
        </p:nvPicPr>
        <p:blipFill rotWithShape="1">
          <a:blip r:embed="rId5" cstate="print">
            <a:alphaModFix amt="26000"/>
          </a:blip>
          <a:srcRect/>
          <a:stretch/>
        </p:blipFill>
        <p:spPr>
          <a:xfrm>
            <a:off x="2000232"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8" name="Shape 106"/>
          <p:cNvSpPr txBox="1"/>
          <p:nvPr/>
        </p:nvSpPr>
        <p:spPr>
          <a:xfrm>
            <a:off x="285720" y="2500306"/>
            <a:ext cx="8359800" cy="2857520"/>
          </a:xfrm>
          <a:prstGeom prst="rect">
            <a:avLst/>
          </a:prstGeom>
          <a:noFill/>
          <a:ln>
            <a:noFill/>
          </a:ln>
        </p:spPr>
        <p:txBody>
          <a:bodyPr lIns="91425" tIns="45700" rIns="91425" bIns="45700" anchor="t" anchorCtr="0">
            <a:noAutofit/>
          </a:bodyPr>
          <a:lstStyle/>
          <a:p>
            <a:pPr algn="just"/>
            <a:r>
              <a:rPr lang="pt-BR" sz="2000" dirty="0" smtClean="0"/>
              <a:t>3ª. Jornada de Leitura Inclusiva de Minas Gerais (2016)</a:t>
            </a:r>
          </a:p>
          <a:p>
            <a:pPr lvl="0" algn="just"/>
            <a:r>
              <a:rPr lang="pt-BR" sz="2000" dirty="0" smtClean="0"/>
              <a:t>Projeto promovido pela Fundação </a:t>
            </a:r>
            <a:r>
              <a:rPr lang="pt-BR" sz="2000" dirty="0" err="1" smtClean="0"/>
              <a:t>Dorina</a:t>
            </a:r>
            <a:r>
              <a:rPr lang="pt-BR" sz="2000" dirty="0" smtClean="0"/>
              <a:t> </a:t>
            </a:r>
            <a:r>
              <a:rPr lang="pt-BR" sz="2000" dirty="0" err="1" smtClean="0"/>
              <a:t>Nowill</a:t>
            </a:r>
            <a:r>
              <a:rPr lang="pt-BR" sz="2000" dirty="0" smtClean="0"/>
              <a:t> Para Cegos, em parceria com o Setor Braille da Biblioteca Pública Estadual Luiz de Bessa.</a:t>
            </a:r>
          </a:p>
          <a:p>
            <a:pPr algn="just"/>
            <a:endParaRPr lang="pt-BR" sz="2000" dirty="0" smtClean="0"/>
          </a:p>
          <a:p>
            <a:pPr algn="just"/>
            <a:r>
              <a:rPr lang="pt-BR" sz="2000" dirty="0" smtClean="0"/>
              <a:t>10° Seminário </a:t>
            </a:r>
            <a:r>
              <a:rPr lang="pt-BR" sz="2000" dirty="0" err="1" smtClean="0"/>
              <a:t>Beagalê</a:t>
            </a:r>
            <a:r>
              <a:rPr lang="pt-BR" sz="2000" dirty="0" smtClean="0"/>
              <a:t> (2016)</a:t>
            </a:r>
          </a:p>
          <a:p>
            <a:pPr lvl="0" algn="just"/>
            <a:r>
              <a:rPr lang="pt-BR" sz="2000" dirty="0" smtClean="0"/>
              <a:t>A Prefeitura de Belo Horizonte, por meio da Fundação Municipal de Cultura, apresenta o Seminário </a:t>
            </a:r>
            <a:r>
              <a:rPr lang="pt-BR" sz="2000" dirty="0" err="1" smtClean="0"/>
              <a:t>Beagalê</a:t>
            </a:r>
            <a:r>
              <a:rPr lang="pt-BR" sz="2000" dirty="0" smtClean="0"/>
              <a:t>, que pode ser definido com um espaço para reflexão sobre leitura, literatura, livro e bibliotecas.</a:t>
            </a:r>
          </a:p>
        </p:txBody>
      </p:sp>
      <p:sp>
        <p:nvSpPr>
          <p:cNvPr id="7"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Seminários, campanhas e eventos relacionados a promoção da  leitura e o fomento à literatura</a:t>
            </a:r>
          </a:p>
        </p:txBody>
      </p:sp>
      <p:pic>
        <p:nvPicPr>
          <p:cNvPr id="9" name="Shape 86" descr="target-158129_960_720.png"/>
          <p:cNvPicPr preferRelativeResize="0"/>
          <p:nvPr/>
        </p:nvPicPr>
        <p:blipFill rotWithShape="1">
          <a:blip r:embed="rId4" cstate="print">
            <a:alphaModFix amt="26000"/>
          </a:blip>
          <a:srcRect/>
          <a:stretch/>
        </p:blipFill>
        <p:spPr>
          <a:xfrm>
            <a:off x="2000232"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8" name="Shape 106"/>
          <p:cNvSpPr txBox="1"/>
          <p:nvPr/>
        </p:nvSpPr>
        <p:spPr>
          <a:xfrm>
            <a:off x="357158" y="2214554"/>
            <a:ext cx="8359800" cy="3643338"/>
          </a:xfrm>
          <a:prstGeom prst="rect">
            <a:avLst/>
          </a:prstGeom>
          <a:noFill/>
          <a:ln>
            <a:noFill/>
          </a:ln>
        </p:spPr>
        <p:txBody>
          <a:bodyPr lIns="91425" tIns="45700" rIns="91425" bIns="45700" anchor="t" anchorCtr="0">
            <a:noAutofit/>
          </a:bodyPr>
          <a:lstStyle/>
          <a:p>
            <a:pPr algn="just"/>
            <a:r>
              <a:rPr lang="pt-BR" sz="2000" dirty="0" smtClean="0"/>
              <a:t>Bienal do Livro de Minas Gerais (2016):</a:t>
            </a:r>
          </a:p>
          <a:p>
            <a:pPr lvl="0" algn="just"/>
            <a:r>
              <a:rPr lang="pt-BR" sz="2000" dirty="0" smtClean="0"/>
              <a:t>A Bienal do Livro de Minas é o evento literário mais importante do estado, onde os visitantes têm a oportunidade de se aproximar dos seus autores favoritos, folhear livros, viajar por lugares desconhecidos e participar de atividades culturais. O livro e o autor são os astros principais deste evento.</a:t>
            </a:r>
          </a:p>
          <a:p>
            <a:pPr lvl="0" algn="just"/>
            <a:endParaRPr lang="pt-BR" sz="2000" dirty="0" smtClean="0"/>
          </a:p>
          <a:p>
            <a:pPr lvl="0" algn="just"/>
            <a:r>
              <a:rPr lang="pt-BR" sz="2000" dirty="0" smtClean="0"/>
              <a:t>8° Colóquio Mulheres em Letras (2016):</a:t>
            </a:r>
          </a:p>
          <a:p>
            <a:pPr lvl="0" algn="just"/>
            <a:r>
              <a:rPr lang="pt-BR" sz="2000" dirty="0" smtClean="0"/>
              <a:t>O Colóquio homenageia, nesta edição, as escritoras Cora Coralina e Conceição Evaristo, que serão temas de mesas-redondas. Haverá também conferência da professora da Faculdade de Letras Sandra Goulart Almeida, vice-reitora da UFMG.</a:t>
            </a:r>
          </a:p>
          <a:p>
            <a:pPr lvl="0" algn="just">
              <a:buClr>
                <a:srgbClr val="FFFFFF"/>
              </a:buClr>
              <a:buSzPct val="25000"/>
            </a:pPr>
            <a:endParaRPr lang="pt-BR" sz="1600" dirty="0" smtClean="0">
              <a:ea typeface="Calibri"/>
              <a:cs typeface="Calibri"/>
              <a:sym typeface="Calibri"/>
            </a:endParaRPr>
          </a:p>
        </p:txBody>
      </p:sp>
      <p:sp>
        <p:nvSpPr>
          <p:cNvPr id="7"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Seminários, campanhas e eventos relacionados a promoção da  leitura e o fomento à literatura</a:t>
            </a:r>
          </a:p>
        </p:txBody>
      </p:sp>
      <p:pic>
        <p:nvPicPr>
          <p:cNvPr id="9" name="Shape 86" descr="target-158129_960_720.png"/>
          <p:cNvPicPr preferRelativeResize="0"/>
          <p:nvPr/>
        </p:nvPicPr>
        <p:blipFill rotWithShape="1">
          <a:blip r:embed="rId4" cstate="print">
            <a:alphaModFix amt="26000"/>
          </a:blip>
          <a:srcRect/>
          <a:stretch/>
        </p:blipFill>
        <p:spPr>
          <a:xfrm>
            <a:off x="2000232" y="1357298"/>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2786050" y="1214422"/>
            <a:ext cx="6000760"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
        <p:nvSpPr>
          <p:cNvPr id="8" name="Shape 106"/>
          <p:cNvSpPr txBox="1"/>
          <p:nvPr/>
        </p:nvSpPr>
        <p:spPr>
          <a:xfrm>
            <a:off x="428596" y="2928934"/>
            <a:ext cx="8359800" cy="1571636"/>
          </a:xfrm>
          <a:prstGeom prst="rect">
            <a:avLst/>
          </a:prstGeom>
          <a:noFill/>
          <a:ln>
            <a:noFill/>
          </a:ln>
        </p:spPr>
        <p:txBody>
          <a:bodyPr lIns="91425" tIns="45700" rIns="91425" bIns="45700" anchor="t" anchorCtr="0">
            <a:noAutofit/>
          </a:bodyPr>
          <a:lstStyle/>
          <a:p>
            <a:pPr algn="just"/>
            <a:r>
              <a:rPr lang="pt-BR" sz="2000" dirty="0" smtClean="0"/>
              <a:t>Existem </a:t>
            </a:r>
            <a:r>
              <a:rPr lang="pt-BR" sz="2000" b="1" dirty="0" smtClean="0"/>
              <a:t>poucos eventos e discussões sobre a promoção da acessibilidade </a:t>
            </a:r>
            <a:r>
              <a:rPr lang="pt-BR" sz="2000" dirty="0" smtClean="0"/>
              <a:t>na área do livro e da leitura para as pessoas com deficiência motora, sensorial, intelectual e múltipla.</a:t>
            </a:r>
          </a:p>
          <a:p>
            <a:pPr lvl="1"/>
            <a:endParaRPr lang="pt-BR" sz="2000" b="1" dirty="0" smtClean="0"/>
          </a:p>
          <a:p>
            <a:pPr lvl="1"/>
            <a:endParaRPr lang="pt-BR" sz="2000" dirty="0" smtClean="0"/>
          </a:p>
          <a:p>
            <a:pPr lvl="0" algn="just">
              <a:buClr>
                <a:srgbClr val="FFFFFF"/>
              </a:buClr>
              <a:buSzPct val="25000"/>
            </a:pPr>
            <a:endParaRPr lang="pt-BR" sz="1600" dirty="0" smtClean="0">
              <a:ea typeface="Calibri"/>
              <a:cs typeface="Calibri"/>
              <a:sym typeface="Calibri"/>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Entendimento da população sobre a valorização</a:t>
            </a:r>
          </a:p>
          <a:p>
            <a:pPr lvl="0" algn="r">
              <a:spcBef>
                <a:spcPct val="0"/>
              </a:spcBef>
            </a:pPr>
            <a:r>
              <a:rPr lang="pt-BR" sz="2400" b="1" dirty="0" smtClean="0">
                <a:latin typeface="+mj-lt"/>
                <a:ea typeface="+mj-ea"/>
                <a:cs typeface="+mj-cs"/>
              </a:rPr>
              <a:t> do livro e da leitura</a:t>
            </a:r>
          </a:p>
        </p:txBody>
      </p:sp>
      <p:pic>
        <p:nvPicPr>
          <p:cNvPr id="7" name="Shape 197" descr="1.jpg"/>
          <p:cNvPicPr preferRelativeResize="0"/>
          <p:nvPr/>
        </p:nvPicPr>
        <p:blipFill>
          <a:blip r:embed="rId4">
            <a:alphaModFix amt="94000"/>
          </a:blip>
          <a:stretch>
            <a:fillRect/>
          </a:stretch>
        </p:blipFill>
        <p:spPr>
          <a:xfrm>
            <a:off x="285720" y="2357430"/>
            <a:ext cx="8534400" cy="3733800"/>
          </a:xfrm>
          <a:prstGeom prst="rect">
            <a:avLst/>
          </a:prstGeom>
          <a:noFill/>
          <a:ln>
            <a:noFill/>
          </a:ln>
        </p:spPr>
      </p:pic>
      <p:sp>
        <p:nvSpPr>
          <p:cNvPr id="8" name="Shape 106"/>
          <p:cNvSpPr txBox="1"/>
          <p:nvPr/>
        </p:nvSpPr>
        <p:spPr>
          <a:xfrm>
            <a:off x="357158" y="1928802"/>
            <a:ext cx="8359800" cy="642942"/>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Principal Motivação para se Ler um Livro</a:t>
            </a:r>
          </a:p>
        </p:txBody>
      </p:sp>
      <p:sp>
        <p:nvSpPr>
          <p:cNvPr id="10" name="Shape 106"/>
          <p:cNvSpPr txBox="1"/>
          <p:nvPr/>
        </p:nvSpPr>
        <p:spPr>
          <a:xfrm>
            <a:off x="285720" y="6072206"/>
            <a:ext cx="8359800" cy="428628"/>
          </a:xfrm>
          <a:prstGeom prst="rect">
            <a:avLst/>
          </a:prstGeom>
          <a:noFill/>
          <a:ln>
            <a:noFill/>
          </a:ln>
        </p:spPr>
        <p:txBody>
          <a:bodyPr lIns="91425" tIns="45700" rIns="91425" bIns="45700" anchor="t" anchorCtr="0">
            <a:noAutofit/>
          </a:bodyPr>
          <a:lstStyle/>
          <a:p>
            <a:pPr lvl="0" algn="ctr">
              <a:buClr>
                <a:srgbClr val="FFFFFF"/>
              </a:buClr>
              <a:buSzPct val="25000"/>
            </a:pPr>
            <a:r>
              <a:rPr lang="pt-BR" sz="1600" dirty="0" smtClean="0">
                <a:ea typeface="Calibri"/>
                <a:cs typeface="Calibri"/>
                <a:sym typeface="Calibri"/>
              </a:rPr>
              <a:t>Pesquisa Retratos da Leitura no Brasil 2015  – 4ª. Edição</a:t>
            </a:r>
          </a:p>
        </p:txBody>
      </p:sp>
      <p:pic>
        <p:nvPicPr>
          <p:cNvPr id="12" name="Shape 86" descr="target-158129_960_720.png"/>
          <p:cNvPicPr preferRelativeResize="0"/>
          <p:nvPr/>
        </p:nvPicPr>
        <p:blipFill rotWithShape="1">
          <a:blip r:embed="rId5" cstate="print">
            <a:alphaModFix amt="26000"/>
          </a:blip>
          <a:srcRect/>
          <a:stretch/>
        </p:blipFill>
        <p:spPr>
          <a:xfrm>
            <a:off x="2071670" y="1214422"/>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Entendimento da população sobre a valorização</a:t>
            </a:r>
          </a:p>
          <a:p>
            <a:pPr lvl="0" algn="r">
              <a:spcBef>
                <a:spcPct val="0"/>
              </a:spcBef>
            </a:pPr>
            <a:r>
              <a:rPr lang="pt-BR" sz="2400" b="1" dirty="0" smtClean="0">
                <a:latin typeface="+mj-lt"/>
                <a:ea typeface="+mj-ea"/>
                <a:cs typeface="+mj-cs"/>
              </a:rPr>
              <a:t> do livro e da leitura</a:t>
            </a:r>
          </a:p>
        </p:txBody>
      </p:sp>
      <p:sp>
        <p:nvSpPr>
          <p:cNvPr id="8" name="Shape 106"/>
          <p:cNvSpPr txBox="1"/>
          <p:nvPr/>
        </p:nvSpPr>
        <p:spPr>
          <a:xfrm>
            <a:off x="357158" y="1857364"/>
            <a:ext cx="8359800" cy="642942"/>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Formas de acesso ao livro</a:t>
            </a:r>
          </a:p>
        </p:txBody>
      </p:sp>
      <p:sp>
        <p:nvSpPr>
          <p:cNvPr id="10" name="Shape 106"/>
          <p:cNvSpPr txBox="1"/>
          <p:nvPr/>
        </p:nvSpPr>
        <p:spPr>
          <a:xfrm>
            <a:off x="285720" y="6072206"/>
            <a:ext cx="8359800" cy="428628"/>
          </a:xfrm>
          <a:prstGeom prst="rect">
            <a:avLst/>
          </a:prstGeom>
          <a:noFill/>
          <a:ln>
            <a:noFill/>
          </a:ln>
        </p:spPr>
        <p:txBody>
          <a:bodyPr lIns="91425" tIns="45700" rIns="91425" bIns="45700" anchor="t" anchorCtr="0">
            <a:noAutofit/>
          </a:bodyPr>
          <a:lstStyle/>
          <a:p>
            <a:pPr lvl="0" algn="ctr">
              <a:buClr>
                <a:srgbClr val="FFFFFF"/>
              </a:buClr>
              <a:buSzPct val="25000"/>
            </a:pPr>
            <a:r>
              <a:rPr lang="pt-BR" sz="1600" dirty="0" smtClean="0">
                <a:ea typeface="Calibri"/>
                <a:cs typeface="Calibri"/>
                <a:sym typeface="Calibri"/>
              </a:rPr>
              <a:t>Pesquisa Retratos da Leitura no Brasil 2015  – 4ª. Edição</a:t>
            </a:r>
          </a:p>
        </p:txBody>
      </p:sp>
      <p:pic>
        <p:nvPicPr>
          <p:cNvPr id="9" name="Shape 205" descr="2.jpg"/>
          <p:cNvPicPr preferRelativeResize="0"/>
          <p:nvPr/>
        </p:nvPicPr>
        <p:blipFill rotWithShape="1">
          <a:blip r:embed="rId4">
            <a:alphaModFix amt="86000"/>
          </a:blip>
          <a:srcRect t="6059"/>
          <a:stretch/>
        </p:blipFill>
        <p:spPr>
          <a:xfrm>
            <a:off x="1214414" y="2285992"/>
            <a:ext cx="6215106" cy="3810006"/>
          </a:xfrm>
          <a:prstGeom prst="rect">
            <a:avLst/>
          </a:prstGeom>
          <a:noFill/>
          <a:ln>
            <a:noFill/>
          </a:ln>
        </p:spPr>
      </p:pic>
      <p:pic>
        <p:nvPicPr>
          <p:cNvPr id="12" name="Shape 86" descr="target-158129_960_720.png"/>
          <p:cNvPicPr preferRelativeResize="0"/>
          <p:nvPr/>
        </p:nvPicPr>
        <p:blipFill rotWithShape="1">
          <a:blip r:embed="rId5" cstate="print">
            <a:alphaModFix amt="26000"/>
          </a:blip>
          <a:srcRect/>
          <a:stretch/>
        </p:blipFill>
        <p:spPr>
          <a:xfrm>
            <a:off x="2071670"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0"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1"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6" name="Título 6"/>
          <p:cNvSpPr txBox="1">
            <a:spLocks/>
          </p:cNvSpPr>
          <p:nvPr/>
        </p:nvSpPr>
        <p:spPr>
          <a:xfrm>
            <a:off x="1571604" y="1357298"/>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Entendimento da população sobre a valorização</a:t>
            </a:r>
          </a:p>
          <a:p>
            <a:pPr lvl="0" algn="r">
              <a:spcBef>
                <a:spcPct val="0"/>
              </a:spcBef>
            </a:pPr>
            <a:r>
              <a:rPr lang="pt-BR" sz="2400" b="1" dirty="0" smtClean="0">
                <a:latin typeface="+mj-lt"/>
                <a:ea typeface="+mj-ea"/>
                <a:cs typeface="+mj-cs"/>
              </a:rPr>
              <a:t> do livro e da leitura</a:t>
            </a:r>
          </a:p>
        </p:txBody>
      </p:sp>
      <p:sp>
        <p:nvSpPr>
          <p:cNvPr id="8" name="Shape 106"/>
          <p:cNvSpPr txBox="1"/>
          <p:nvPr/>
        </p:nvSpPr>
        <p:spPr>
          <a:xfrm>
            <a:off x="357158" y="1857364"/>
            <a:ext cx="8359800" cy="642942"/>
          </a:xfrm>
          <a:prstGeom prst="rect">
            <a:avLst/>
          </a:prstGeom>
          <a:noFill/>
          <a:ln>
            <a:noFill/>
          </a:ln>
        </p:spPr>
        <p:txBody>
          <a:bodyPr lIns="91425" tIns="45700" rIns="91425" bIns="45700" anchor="t" anchorCtr="0">
            <a:noAutofit/>
          </a:bodyPr>
          <a:lstStyle/>
          <a:p>
            <a:pPr lvl="0" algn="just">
              <a:buClr>
                <a:srgbClr val="FFFFFF"/>
              </a:buClr>
              <a:buSzPct val="25000"/>
            </a:pPr>
            <a:r>
              <a:rPr lang="pt-BR" sz="2200" dirty="0" smtClean="0">
                <a:ea typeface="Calibri"/>
                <a:cs typeface="Calibri"/>
                <a:sym typeface="Calibri"/>
              </a:rPr>
              <a:t>Principais locais de leitura</a:t>
            </a:r>
          </a:p>
        </p:txBody>
      </p:sp>
      <p:sp>
        <p:nvSpPr>
          <p:cNvPr id="10" name="Shape 106"/>
          <p:cNvSpPr txBox="1"/>
          <p:nvPr/>
        </p:nvSpPr>
        <p:spPr>
          <a:xfrm>
            <a:off x="285720" y="6072206"/>
            <a:ext cx="8359800" cy="428628"/>
          </a:xfrm>
          <a:prstGeom prst="rect">
            <a:avLst/>
          </a:prstGeom>
          <a:noFill/>
          <a:ln>
            <a:noFill/>
          </a:ln>
        </p:spPr>
        <p:txBody>
          <a:bodyPr lIns="91425" tIns="45700" rIns="91425" bIns="45700" anchor="t" anchorCtr="0">
            <a:noAutofit/>
          </a:bodyPr>
          <a:lstStyle/>
          <a:p>
            <a:pPr lvl="0" algn="ctr">
              <a:buClr>
                <a:srgbClr val="FFFFFF"/>
              </a:buClr>
              <a:buSzPct val="25000"/>
            </a:pPr>
            <a:r>
              <a:rPr lang="pt-BR" sz="1600" dirty="0" smtClean="0">
                <a:ea typeface="Calibri"/>
                <a:cs typeface="Calibri"/>
                <a:sym typeface="Calibri"/>
              </a:rPr>
              <a:t>Pesquisa Retratos da Leitura no Brasil 2015  – 4ª. Edição</a:t>
            </a:r>
          </a:p>
        </p:txBody>
      </p:sp>
      <p:pic>
        <p:nvPicPr>
          <p:cNvPr id="12" name="Shape 213" descr="3.jpg"/>
          <p:cNvPicPr preferRelativeResize="0"/>
          <p:nvPr/>
        </p:nvPicPr>
        <p:blipFill>
          <a:blip r:embed="rId4">
            <a:alphaModFix amt="93000"/>
          </a:blip>
          <a:stretch>
            <a:fillRect/>
          </a:stretch>
        </p:blipFill>
        <p:spPr>
          <a:xfrm>
            <a:off x="642910" y="2214554"/>
            <a:ext cx="7553348" cy="3881445"/>
          </a:xfrm>
          <a:prstGeom prst="rect">
            <a:avLst/>
          </a:prstGeom>
          <a:noFill/>
          <a:ln>
            <a:noFill/>
          </a:ln>
        </p:spPr>
      </p:pic>
      <p:pic>
        <p:nvPicPr>
          <p:cNvPr id="13" name="Shape 86" descr="target-158129_960_720.png"/>
          <p:cNvPicPr preferRelativeResize="0"/>
          <p:nvPr/>
        </p:nvPicPr>
        <p:blipFill rotWithShape="1">
          <a:blip r:embed="rId5" cstate="print">
            <a:alphaModFix amt="26000"/>
          </a:blip>
          <a:srcRect/>
          <a:stretch/>
        </p:blipFill>
        <p:spPr>
          <a:xfrm>
            <a:off x="2143108" y="1142984"/>
            <a:ext cx="714374" cy="714374"/>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graphicFrame>
        <p:nvGraphicFramePr>
          <p:cNvPr id="14" name="Diagrama 13"/>
          <p:cNvGraphicFramePr/>
          <p:nvPr/>
        </p:nvGraphicFramePr>
        <p:xfrm>
          <a:off x="-642974" y="1142984"/>
          <a:ext cx="9215502"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m 3" descr="logo-minas-governo-transp.png"/>
          <p:cNvPicPr>
            <a:picLocks noChangeAspect="1"/>
          </p:cNvPicPr>
          <p:nvPr/>
        </p:nvPicPr>
        <p:blipFill>
          <a:blip r:embed="rId7"/>
          <a:srcRect t="16670" b="24997"/>
          <a:stretch>
            <a:fillRect/>
          </a:stretch>
        </p:blipFill>
        <p:spPr>
          <a:xfrm>
            <a:off x="3571868" y="6286496"/>
            <a:ext cx="1959443" cy="571504"/>
          </a:xfrm>
          <a:prstGeom prst="rect">
            <a:avLst/>
          </a:prstGeom>
        </p:spPr>
      </p:pic>
      <p:sp>
        <p:nvSpPr>
          <p:cNvPr id="20" name="CaixaDeTexto 19"/>
          <p:cNvSpPr txBox="1"/>
          <p:nvPr/>
        </p:nvSpPr>
        <p:spPr>
          <a:xfrm>
            <a:off x="714348" y="3000372"/>
            <a:ext cx="2000264" cy="830997"/>
          </a:xfrm>
          <a:prstGeom prst="rect">
            <a:avLst/>
          </a:prstGeom>
          <a:noFill/>
        </p:spPr>
        <p:txBody>
          <a:bodyPr wrap="square" rtlCol="0">
            <a:spAutoFit/>
          </a:bodyPr>
          <a:lstStyle/>
          <a:p>
            <a:pPr algn="ctr"/>
            <a:r>
              <a:rPr lang="pt-BR" sz="2400" b="1" dirty="0" smtClean="0">
                <a:solidFill>
                  <a:schemeClr val="bg1"/>
                </a:solidFill>
              </a:rPr>
              <a:t>GD </a:t>
            </a:r>
          </a:p>
          <a:p>
            <a:pPr algn="ctr"/>
            <a:r>
              <a:rPr lang="pt-BR" sz="2400" b="1" dirty="0" smtClean="0">
                <a:solidFill>
                  <a:schemeClr val="bg1"/>
                </a:solidFill>
              </a:rPr>
              <a:t>EIXO 3</a:t>
            </a:r>
            <a:endParaRPr lang="pt-BR" sz="2400" b="1" dirty="0">
              <a:solidFill>
                <a:schemeClr val="bg1"/>
              </a:solidFill>
            </a:endParaRPr>
          </a:p>
        </p:txBody>
      </p:sp>
      <p:sp>
        <p:nvSpPr>
          <p:cNvPr id="7" name="Título 1"/>
          <p:cNvSpPr>
            <a:spLocks noGrp="1"/>
          </p:cNvSpPr>
          <p:nvPr>
            <p:ph type="title"/>
          </p:nvPr>
        </p:nvSpPr>
        <p:spPr>
          <a:xfrm>
            <a:off x="6072198" y="928670"/>
            <a:ext cx="2643174" cy="428628"/>
          </a:xfrm>
        </p:spPr>
        <p:txBody>
          <a:bodyPr>
            <a:noAutofit/>
          </a:bodyPr>
          <a:lstStyle/>
          <a:p>
            <a:pPr algn="r"/>
            <a:r>
              <a:rPr lang="pt-BR" sz="2400" dirty="0" smtClean="0"/>
              <a:t>EIXO 3</a:t>
            </a:r>
            <a:endParaRPr lang="pt-BR" sz="2400" dirty="0"/>
          </a:p>
        </p:txBody>
      </p:sp>
      <p:sp>
        <p:nvSpPr>
          <p:cNvPr id="8" name="Título 6"/>
          <p:cNvSpPr txBox="1">
            <a:spLocks/>
          </p:cNvSpPr>
          <p:nvPr/>
        </p:nvSpPr>
        <p:spPr>
          <a:xfrm>
            <a:off x="1643042" y="1214422"/>
            <a:ext cx="7143768" cy="571504"/>
          </a:xfrm>
          <a:prstGeom prst="rect">
            <a:avLst/>
          </a:prstGeom>
        </p:spPr>
        <p:txBody>
          <a:bodyPr vert="horz" lIns="91440" tIns="45720" rIns="91440" bIns="45720" rtlCol="0" anchor="ctr">
            <a:noAutofit/>
          </a:bodyPr>
          <a:lstStyle/>
          <a:p>
            <a:pPr lvl="0" algn="r">
              <a:spcBef>
                <a:spcPct val="0"/>
              </a:spcBef>
            </a:pPr>
            <a:r>
              <a:rPr lang="pt-BR" sz="2400" b="1" dirty="0" smtClean="0">
                <a:latin typeface="+mj-lt"/>
                <a:ea typeface="+mj-ea"/>
                <a:cs typeface="+mj-cs"/>
              </a:rPr>
              <a:t>Diagnóstico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10" name="Título 1"/>
          <p:cNvSpPr>
            <a:spLocks noGrp="1"/>
          </p:cNvSpPr>
          <p:nvPr>
            <p:ph type="title"/>
          </p:nvPr>
        </p:nvSpPr>
        <p:spPr>
          <a:xfrm>
            <a:off x="0" y="2500306"/>
            <a:ext cx="9144000" cy="1143000"/>
          </a:xfrm>
        </p:spPr>
        <p:txBody>
          <a:bodyPr>
            <a:normAutofit/>
          </a:bodyPr>
          <a:lstStyle/>
          <a:p>
            <a:r>
              <a:rPr lang="pt-BR" sz="2800" dirty="0" smtClean="0"/>
              <a:t>EIXO 4 – DESENVOLVIMENTO DA ECONOMIA DO LIVRO</a:t>
            </a:r>
            <a:endParaRPr lang="pt-BR"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174162" y="426892"/>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16478" y="712644"/>
            <a:ext cx="6515088" cy="642942"/>
          </a:xfrm>
        </p:spPr>
        <p:txBody>
          <a:bodyPr>
            <a:noAutofit/>
          </a:bodyPr>
          <a:lstStyle/>
          <a:p>
            <a:pPr algn="r"/>
            <a:r>
              <a:rPr lang="pt-BR" sz="2400" b="1" dirty="0" smtClean="0"/>
              <a:t/>
            </a:r>
            <a:br>
              <a:rPr lang="pt-BR" sz="2400" b="1" dirty="0" smtClean="0"/>
            </a:br>
            <a:r>
              <a:rPr lang="pt-BR" sz="2400" b="1" dirty="0" smtClean="0"/>
              <a:t>Proposta para discussão</a:t>
            </a:r>
            <a:br>
              <a:rPr lang="pt-BR" sz="2400" b="1" dirty="0" smtClean="0"/>
            </a:br>
            <a:endParaRPr lang="pt-BR" sz="2400" b="1" dirty="0"/>
          </a:p>
        </p:txBody>
      </p:sp>
      <p:pic>
        <p:nvPicPr>
          <p:cNvPr id="7" name="Espaço Reservado para Conteúdo 4" descr="Tabela Territórios de desenvolvimento.bmp"/>
          <p:cNvPicPr>
            <a:picLocks noGrp="1" noChangeAspect="1"/>
          </p:cNvPicPr>
          <p:nvPr>
            <p:ph idx="1"/>
          </p:nvPr>
        </p:nvPicPr>
        <p:blipFill>
          <a:blip r:embed="rId4"/>
          <a:stretch>
            <a:fillRect/>
          </a:stretch>
        </p:blipFill>
        <p:spPr>
          <a:xfrm>
            <a:off x="1285852" y="1285860"/>
            <a:ext cx="6429420" cy="4082331"/>
          </a:xfrm>
        </p:spPr>
      </p:pic>
      <p:sp>
        <p:nvSpPr>
          <p:cNvPr id="10" name="Título 1"/>
          <p:cNvSpPr txBox="1">
            <a:spLocks/>
          </p:cNvSpPr>
          <p:nvPr/>
        </p:nvSpPr>
        <p:spPr>
          <a:xfrm>
            <a:off x="357158" y="535782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100" b="1" i="0" u="none" strike="noStrike" kern="1200" cap="none" spc="0" normalizeH="0" baseline="0" noProof="0" dirty="0" smtClean="0">
                <a:ln>
                  <a:noFill/>
                </a:ln>
                <a:solidFill>
                  <a:schemeClr val="tx1"/>
                </a:solidFill>
                <a:effectLst/>
                <a:uLnTx/>
                <a:uFillTx/>
                <a:latin typeface="+mn-lt"/>
                <a:ea typeface="+mj-ea"/>
                <a:cs typeface="+mj-cs"/>
              </a:rPr>
              <a:t>(*)</a:t>
            </a:r>
            <a:r>
              <a:rPr kumimoji="0" lang="pt-BR" sz="1100" b="0" i="0" u="none" strike="noStrike" kern="1200" cap="none" spc="0" normalizeH="0" baseline="0" noProof="0" dirty="0" smtClean="0">
                <a:ln>
                  <a:noFill/>
                </a:ln>
                <a:solidFill>
                  <a:schemeClr val="tx1"/>
                </a:solidFill>
                <a:effectLst/>
                <a:uLnTx/>
                <a:uFillTx/>
                <a:latin typeface="+mn-lt"/>
                <a:ea typeface="+mj-ea"/>
                <a:cs typeface="+mj-cs"/>
              </a:rPr>
              <a:t> Município que participou da primeira pesquisa sobre o </a:t>
            </a:r>
            <a:r>
              <a:rPr kumimoji="0" lang="pt-BR" sz="1100" b="1" i="1" u="none" strike="noStrike" kern="1200" cap="none" spc="0" normalizeH="0" baseline="0" noProof="0" dirty="0" smtClean="0">
                <a:ln>
                  <a:noFill/>
                </a:ln>
                <a:solidFill>
                  <a:schemeClr val="tx1"/>
                </a:solidFill>
                <a:effectLst/>
                <a:uLnTx/>
                <a:uFillTx/>
                <a:latin typeface="+mn-lt"/>
                <a:ea typeface="+mj-ea"/>
                <a:cs typeface="+mj-cs"/>
              </a:rPr>
              <a:t>Índice de Leitura e Comportamento dos Leitores</a:t>
            </a:r>
            <a:r>
              <a:rPr kumimoji="0" lang="pt-BR" sz="1100" b="0" i="0" u="none" strike="noStrike" kern="1200" cap="none" spc="0" normalizeH="0" baseline="0" noProof="0" dirty="0" smtClean="0">
                <a:ln>
                  <a:noFill/>
                </a:ln>
                <a:solidFill>
                  <a:schemeClr val="tx1"/>
                </a:solidFill>
                <a:effectLst/>
                <a:uLnTx/>
                <a:uFillTx/>
                <a:latin typeface="+mn-lt"/>
                <a:ea typeface="+mj-ea"/>
                <a:cs typeface="+mj-cs"/>
              </a:rPr>
              <a:t> realizada pela Câmara Mineira do Livro.</a:t>
            </a:r>
            <a:br>
              <a:rPr kumimoji="0" lang="pt-BR" sz="1100" b="0" i="0" u="none" strike="noStrike" kern="1200" cap="none" spc="0" normalizeH="0" baseline="0" noProof="0" dirty="0" smtClean="0">
                <a:ln>
                  <a:noFill/>
                </a:ln>
                <a:solidFill>
                  <a:schemeClr val="tx1"/>
                </a:solidFill>
                <a:effectLst/>
                <a:uLnTx/>
                <a:uFillTx/>
                <a:latin typeface="+mn-lt"/>
                <a:ea typeface="+mj-ea"/>
                <a:cs typeface="+mj-cs"/>
              </a:rPr>
            </a:br>
            <a:r>
              <a:rPr kumimoji="0" lang="pt-BR" sz="1100" b="0" i="0" u="none" strike="noStrike" kern="1200" cap="none" spc="0" normalizeH="0" baseline="0" noProof="0" dirty="0" smtClean="0">
                <a:ln>
                  <a:noFill/>
                </a:ln>
                <a:solidFill>
                  <a:schemeClr val="tx1"/>
                </a:solidFill>
                <a:effectLst/>
                <a:uLnTx/>
                <a:uFillTx/>
                <a:latin typeface="+mn-lt"/>
                <a:ea typeface="+mj-ea"/>
                <a:cs typeface="+mj-cs"/>
              </a:rPr>
              <a:t>(#) Município que tem em seu território uma </a:t>
            </a:r>
            <a:r>
              <a:rPr kumimoji="0" lang="pt-BR" sz="1100" b="1" i="1" u="none" strike="noStrike" kern="1200" cap="none" spc="0" normalizeH="0" baseline="0" noProof="0" dirty="0" smtClean="0">
                <a:ln>
                  <a:noFill/>
                </a:ln>
                <a:solidFill>
                  <a:schemeClr val="tx1"/>
                </a:solidFill>
                <a:effectLst/>
                <a:uLnTx/>
                <a:uFillTx/>
                <a:latin typeface="+mn-lt"/>
                <a:ea typeface="+mj-ea"/>
                <a:cs typeface="+mj-cs"/>
              </a:rPr>
              <a:t>Superintendência Regional de Ensino.</a:t>
            </a:r>
            <a:r>
              <a:rPr kumimoji="0" lang="pt-BR" sz="1100" b="0" i="0" u="none" strike="noStrike" kern="1200" cap="none" spc="0" normalizeH="0" baseline="0" noProof="0" dirty="0" smtClean="0">
                <a:ln>
                  <a:noFill/>
                </a:ln>
                <a:solidFill>
                  <a:schemeClr val="tx1"/>
                </a:solidFill>
                <a:effectLst/>
                <a:uLnTx/>
                <a:uFillTx/>
                <a:latin typeface="+mn-lt"/>
                <a:ea typeface="+mj-ea"/>
                <a:cs typeface="+mj-cs"/>
              </a:rPr>
              <a:t/>
            </a:r>
            <a:br>
              <a:rPr kumimoji="0" lang="pt-BR" sz="1100" b="0" i="0" u="none" strike="noStrike" kern="1200" cap="none" spc="0" normalizeH="0" baseline="0" noProof="0" dirty="0" smtClean="0">
                <a:ln>
                  <a:noFill/>
                </a:ln>
                <a:solidFill>
                  <a:schemeClr val="tx1"/>
                </a:solidFill>
                <a:effectLst/>
                <a:uLnTx/>
                <a:uFillTx/>
                <a:latin typeface="+mn-lt"/>
                <a:ea typeface="+mj-ea"/>
                <a:cs typeface="+mj-cs"/>
              </a:rPr>
            </a:br>
            <a:r>
              <a:rPr kumimoji="0" lang="pt-BR" sz="1100" b="1" i="0" u="none" strike="noStrike" kern="1200" cap="none" spc="0" normalizeH="0" baseline="0" noProof="0" dirty="0" smtClean="0">
                <a:ln>
                  <a:noFill/>
                </a:ln>
                <a:solidFill>
                  <a:schemeClr val="tx1"/>
                </a:solidFill>
                <a:effectLst/>
                <a:uLnTx/>
                <a:uFillTx/>
                <a:latin typeface="+mn-lt"/>
                <a:ea typeface="+mj-ea"/>
                <a:cs typeface="+mj-cs"/>
              </a:rPr>
              <a:t>(*</a:t>
            </a:r>
            <a:r>
              <a:rPr kumimoji="0" lang="pt-BR" sz="1100" b="0" i="0" u="none" strike="noStrike" kern="1200" cap="none" spc="0" normalizeH="0" baseline="0" noProof="0" dirty="0" smtClean="0">
                <a:ln>
                  <a:noFill/>
                </a:ln>
                <a:solidFill>
                  <a:schemeClr val="tx1"/>
                </a:solidFill>
                <a:effectLst/>
                <a:uLnTx/>
                <a:uFillTx/>
                <a:latin typeface="+mn-lt"/>
                <a:ea typeface="+mj-ea"/>
                <a:cs typeface="+mj-cs"/>
              </a:rPr>
              <a:t>*) Apesar de não ter Superintendência Regional de Ensino localizada em seu território, Araxá tem um peso de natureza política, que, em certa medida, deve ser considerado como critério de escolha dos municípios juntamente com critérios de natureza técnica.</a:t>
            </a:r>
            <a:br>
              <a:rPr kumimoji="0" lang="pt-BR" sz="1100" b="0" i="0" u="none" strike="noStrike" kern="1200" cap="none" spc="0" normalizeH="0" baseline="0" noProof="0" dirty="0" smtClean="0">
                <a:ln>
                  <a:noFill/>
                </a:ln>
                <a:solidFill>
                  <a:schemeClr val="tx1"/>
                </a:solidFill>
                <a:effectLst/>
                <a:uLnTx/>
                <a:uFillTx/>
                <a:latin typeface="+mn-lt"/>
                <a:ea typeface="+mj-ea"/>
                <a:cs typeface="+mj-cs"/>
              </a:rPr>
            </a:br>
            <a:endParaRPr kumimoji="0" lang="pt-BR" sz="11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714876" y="1285860"/>
            <a:ext cx="4071934" cy="1000132"/>
          </a:xfrm>
        </p:spPr>
        <p:txBody>
          <a:bodyPr>
            <a:noAutofit/>
          </a:bodyPr>
          <a:lstStyle/>
          <a:p>
            <a:pPr algn="r"/>
            <a:r>
              <a:rPr lang="pt-BR" sz="2400" b="1" dirty="0" smtClean="0"/>
              <a:t>Relatórios de diagnóstico</a:t>
            </a:r>
            <a:endParaRPr lang="pt-BR" sz="2400" dirty="0"/>
          </a:p>
        </p:txBody>
      </p:sp>
      <p:sp>
        <p:nvSpPr>
          <p:cNvPr id="8" name="Espaço Reservado para Conteúdo 7"/>
          <p:cNvSpPr>
            <a:spLocks noGrp="1"/>
          </p:cNvSpPr>
          <p:nvPr>
            <p:ph idx="1"/>
          </p:nvPr>
        </p:nvSpPr>
        <p:spPr>
          <a:xfrm>
            <a:off x="357158" y="2214554"/>
            <a:ext cx="8143932" cy="2500330"/>
          </a:xfrm>
        </p:spPr>
        <p:txBody>
          <a:bodyPr>
            <a:noAutofit/>
          </a:bodyPr>
          <a:lstStyle/>
          <a:p>
            <a:pPr marL="457200" indent="-457200" algn="just" fontAlgn="base">
              <a:buFont typeface="+mj-lt"/>
              <a:buAutoNum type="arabicPeriod"/>
            </a:pPr>
            <a:r>
              <a:rPr lang="pt-BR" sz="2200" dirty="0" smtClean="0"/>
              <a:t>Sobre o autor, o leitor e a cadeia criativa de livros (valorização econômica da escrita/leitura; concursos literários; intercâmbios; bolsas de pesquisa; estímulo econômico à formação de autores/leitores);</a:t>
            </a:r>
          </a:p>
          <a:p>
            <a:pPr marL="457200" indent="-457200" algn="just" fontAlgn="base">
              <a:buFont typeface="+mj-lt"/>
              <a:buAutoNum type="arabicPeriod"/>
            </a:pPr>
            <a:r>
              <a:rPr lang="pt-BR" sz="2200" dirty="0" smtClean="0"/>
              <a:t>Produção editorial e gráfica (títulos e exemplares);</a:t>
            </a:r>
          </a:p>
          <a:p>
            <a:pPr marL="457200" indent="-457200" algn="just" fontAlgn="base">
              <a:buFont typeface="+mj-lt"/>
              <a:buAutoNum type="arabicPeriod"/>
            </a:pPr>
            <a:r>
              <a:rPr lang="pt-BR" sz="2200" dirty="0" smtClean="0"/>
              <a:t>Distribuição;</a:t>
            </a:r>
          </a:p>
          <a:p>
            <a:pPr marL="457200" indent="-457200" algn="just" fontAlgn="base">
              <a:buFont typeface="+mj-lt"/>
              <a:buAutoNum type="arabicPeriod"/>
            </a:pPr>
            <a:r>
              <a:rPr lang="pt-BR" sz="2200" dirty="0" smtClean="0"/>
              <a:t>Comercialização (mercado livreiro; e-commerce; feiras; </a:t>
            </a:r>
            <a:r>
              <a:rPr lang="pt-BR" sz="2200" dirty="0" err="1" smtClean="0"/>
              <a:t>etc</a:t>
            </a:r>
            <a:r>
              <a:rPr lang="pt-BR" sz="2200" dirty="0" smtClean="0"/>
              <a:t>);</a:t>
            </a:r>
          </a:p>
          <a:p>
            <a:pPr marL="457200" indent="-457200" algn="just" fontAlgn="base">
              <a:buFont typeface="+mj-lt"/>
              <a:buAutoNum type="arabicPeriod"/>
            </a:pPr>
            <a:r>
              <a:rPr lang="pt-BR" sz="2200" dirty="0" smtClean="0"/>
              <a:t>Comercialização (compras públicas);</a:t>
            </a:r>
          </a:p>
          <a:p>
            <a:pPr marL="457200" indent="-457200" algn="just" fontAlgn="base">
              <a:buFont typeface="+mj-lt"/>
              <a:buAutoNum type="arabicPeriod"/>
            </a:pPr>
            <a:r>
              <a:rPr lang="pt-BR" sz="2200" dirty="0" smtClean="0"/>
              <a:t>Fomento e incentivo (incentivos fiscais/tributários; linhas de crédito/financiamento).</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00760" y="1142984"/>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714876" y="1571612"/>
            <a:ext cx="4071934" cy="1000132"/>
          </a:xfrm>
        </p:spPr>
        <p:txBody>
          <a:bodyPr>
            <a:noAutofit/>
          </a:bodyPr>
          <a:lstStyle/>
          <a:p>
            <a:pPr algn="r"/>
            <a:r>
              <a:rPr lang="pt-BR" sz="2400" b="1" dirty="0" smtClean="0"/>
              <a:t>Sobre o autor:</a:t>
            </a:r>
            <a:br>
              <a:rPr lang="pt-BR" sz="2400" b="1" dirty="0" smtClean="0"/>
            </a:br>
            <a:r>
              <a:rPr lang="pt-BR" sz="2400" b="1" dirty="0" smtClean="0"/>
              <a:t>Reconhecimento e valorização</a:t>
            </a:r>
            <a:endParaRPr lang="pt-BR" sz="2400" dirty="0"/>
          </a:p>
        </p:txBody>
      </p:sp>
      <p:sp>
        <p:nvSpPr>
          <p:cNvPr id="8" name="Espaço Reservado para Conteúdo 7"/>
          <p:cNvSpPr>
            <a:spLocks noGrp="1"/>
          </p:cNvSpPr>
          <p:nvPr>
            <p:ph idx="1"/>
          </p:nvPr>
        </p:nvSpPr>
        <p:spPr>
          <a:xfrm>
            <a:off x="428596" y="2857496"/>
            <a:ext cx="8143932" cy="3714776"/>
          </a:xfrm>
        </p:spPr>
        <p:txBody>
          <a:bodyPr>
            <a:normAutofit/>
          </a:bodyPr>
          <a:lstStyle/>
          <a:p>
            <a:pPr algn="just" fontAlgn="base"/>
            <a:r>
              <a:rPr lang="pt-BR" sz="2200" dirty="0" smtClean="0"/>
              <a:t>Em </a:t>
            </a:r>
            <a:r>
              <a:rPr lang="pt-BR" sz="2200" dirty="0"/>
              <a:t>geral, </a:t>
            </a:r>
            <a:r>
              <a:rPr lang="pt-BR" sz="2200" b="1" dirty="0"/>
              <a:t>o autor é remunerado apenas por seus direitos autorais</a:t>
            </a:r>
            <a:r>
              <a:rPr lang="pt-BR" sz="2200" dirty="0"/>
              <a:t>, calculados proporcionalmente ao número de exemplares vendidos ou, quando ocorrem, por adaptações do que escreve para outros suportes, como cinema, teatro, </a:t>
            </a:r>
            <a:r>
              <a:rPr lang="pt-BR" sz="2200" dirty="0" err="1"/>
              <a:t>tv</a:t>
            </a:r>
            <a:r>
              <a:rPr lang="pt-BR" sz="2200" dirty="0"/>
              <a:t>, mídias digitais etc</a:t>
            </a:r>
            <a:r>
              <a:rPr lang="pt-BR" sz="2200" dirty="0" smtClean="0"/>
              <a:t>.</a:t>
            </a:r>
          </a:p>
          <a:p>
            <a:pPr algn="just" fontAlgn="base"/>
            <a:r>
              <a:rPr lang="pt-BR" sz="2200" b="1" dirty="0" smtClean="0"/>
              <a:t>Desequilíbrio no que diz respeito a ocasionais cachês</a:t>
            </a:r>
            <a:r>
              <a:rPr lang="pt-BR" sz="2200" dirty="0" smtClean="0"/>
              <a:t> pagos a autores que participam de eventos literários como feiras, salões e festivais, como palestrantes ou debatedores em mesas redondas.</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00760" y="1142984"/>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714876" y="1571612"/>
            <a:ext cx="4071934" cy="1000132"/>
          </a:xfrm>
        </p:spPr>
        <p:txBody>
          <a:bodyPr>
            <a:noAutofit/>
          </a:bodyPr>
          <a:lstStyle/>
          <a:p>
            <a:pPr algn="r"/>
            <a:r>
              <a:rPr lang="pt-BR" sz="2400" b="1" dirty="0" smtClean="0"/>
              <a:t>Sobre o autor:</a:t>
            </a:r>
            <a:br>
              <a:rPr lang="pt-BR" sz="2400" b="1" dirty="0" smtClean="0"/>
            </a:br>
            <a:r>
              <a:rPr lang="pt-BR" sz="2400" b="1" dirty="0" smtClean="0"/>
              <a:t>Reconhecimento e valorização</a:t>
            </a:r>
            <a:endParaRPr lang="pt-BR" sz="2400" dirty="0"/>
          </a:p>
        </p:txBody>
      </p:sp>
      <p:sp>
        <p:nvSpPr>
          <p:cNvPr id="8" name="Espaço Reservado para Conteúdo 7"/>
          <p:cNvSpPr>
            <a:spLocks noGrp="1"/>
          </p:cNvSpPr>
          <p:nvPr>
            <p:ph idx="1"/>
          </p:nvPr>
        </p:nvSpPr>
        <p:spPr>
          <a:xfrm>
            <a:off x="571472" y="2928934"/>
            <a:ext cx="8143932" cy="2071702"/>
          </a:xfrm>
        </p:spPr>
        <p:txBody>
          <a:bodyPr>
            <a:normAutofit/>
          </a:bodyPr>
          <a:lstStyle/>
          <a:p>
            <a:pPr algn="just" fontAlgn="base"/>
            <a:r>
              <a:rPr lang="pt-BR" sz="2200" b="1" dirty="0" smtClean="0"/>
              <a:t>Publicar o primeiro livro </a:t>
            </a:r>
            <a:r>
              <a:rPr lang="pt-BR" sz="2200" dirty="0" smtClean="0"/>
              <a:t>é uma dificuldade recorrente na vida de quem decide abraçar a carreira de escritor. Os </a:t>
            </a:r>
            <a:r>
              <a:rPr lang="pt-BR" sz="2200" b="1" dirty="0" smtClean="0"/>
              <a:t>caminhos principais</a:t>
            </a:r>
            <a:r>
              <a:rPr lang="pt-BR" sz="2200" dirty="0" smtClean="0"/>
              <a:t> nesse processo são: </a:t>
            </a:r>
            <a:r>
              <a:rPr lang="pt-BR" sz="2200" u="sng" dirty="0" smtClean="0"/>
              <a:t>a publicação por editoras comerciais, a </a:t>
            </a:r>
            <a:r>
              <a:rPr lang="pt-BR" sz="2200" u="sng" dirty="0" err="1" smtClean="0"/>
              <a:t>autopublicação</a:t>
            </a:r>
            <a:r>
              <a:rPr lang="pt-BR" sz="2200" u="sng" dirty="0" smtClean="0"/>
              <a:t>, os concursos literários e a publicação por meio digital</a:t>
            </a:r>
            <a:r>
              <a:rPr lang="pt-BR" sz="2200" dirty="0" smtClean="0"/>
              <a:t>.</a:t>
            </a:r>
          </a:p>
          <a:p>
            <a:pPr algn="just" fontAlgn="base"/>
            <a:endParaRPr lang="pt-BR" sz="22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00760" y="1142984"/>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714356"/>
            <a:ext cx="4643438" cy="1000132"/>
          </a:xfrm>
        </p:spPr>
        <p:txBody>
          <a:bodyPr>
            <a:noAutofit/>
          </a:bodyPr>
          <a:lstStyle/>
          <a:p>
            <a:pPr algn="r"/>
            <a:r>
              <a:rPr lang="pt-BR" sz="2400" b="1" dirty="0" smtClean="0"/>
              <a:t>Sobre o autor:</a:t>
            </a:r>
            <a:br>
              <a:rPr lang="pt-BR" sz="2400" b="1" dirty="0" smtClean="0"/>
            </a:br>
            <a:r>
              <a:rPr lang="pt-BR" sz="2400" b="1" dirty="0" smtClean="0"/>
              <a:t>Início de carreira e oportunidades </a:t>
            </a:r>
            <a:endParaRPr lang="pt-BR" sz="24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500042"/>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0" name="Espaço Reservado para Conteúdo 3"/>
          <p:cNvGraphicFramePr>
            <a:graphicFrameLocks noGrp="1"/>
          </p:cNvGraphicFramePr>
          <p:nvPr>
            <p:ph idx="1"/>
          </p:nvPr>
        </p:nvGraphicFramePr>
        <p:xfrm>
          <a:off x="428596" y="1643050"/>
          <a:ext cx="8215370" cy="4668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Produção de livros</a:t>
            </a:r>
            <a:br>
              <a:rPr lang="pt-BR" sz="2400" b="1" dirty="0" smtClean="0"/>
            </a:br>
            <a:endParaRPr lang="pt-BR" sz="2400" dirty="0"/>
          </a:p>
        </p:txBody>
      </p:sp>
      <p:sp>
        <p:nvSpPr>
          <p:cNvPr id="8" name="Espaço Reservado para Conteúdo 7"/>
          <p:cNvSpPr>
            <a:spLocks noGrp="1"/>
          </p:cNvSpPr>
          <p:nvPr>
            <p:ph idx="1"/>
          </p:nvPr>
        </p:nvSpPr>
        <p:spPr>
          <a:xfrm>
            <a:off x="571472" y="2285992"/>
            <a:ext cx="8143932" cy="4000528"/>
          </a:xfrm>
        </p:spPr>
        <p:txBody>
          <a:bodyPr>
            <a:noAutofit/>
          </a:bodyPr>
          <a:lstStyle/>
          <a:p>
            <a:pPr algn="just" fontAlgn="base"/>
            <a:r>
              <a:rPr lang="pt-BR" sz="2200" dirty="0" smtClean="0"/>
              <a:t>O cenário da criação e produção de livros em Minas Gerais é parcialmente conhecido;</a:t>
            </a:r>
          </a:p>
          <a:p>
            <a:pPr algn="just" fontAlgn="base"/>
            <a:r>
              <a:rPr lang="pt-BR" sz="2200" dirty="0" smtClean="0"/>
              <a:t>Os dados sobre Minas Gerais da Agência Brasileira do ISBN, vinculada à Fundação Biblioteca Nacional, não estão acessíveis;</a:t>
            </a:r>
          </a:p>
          <a:p>
            <a:pPr algn="just" fontAlgn="base"/>
            <a:r>
              <a:rPr lang="pt-BR" sz="2200" dirty="0" smtClean="0"/>
              <a:t>A principal fonte de dados é a pesquisa “O Livro em Minas Gerais”, realizada pela Câmara Mineira do Livro. Os dados  referem-se à amostra de empresas que responderam à pesquisa, no caso, 19 editoras em um universo de 77 empresas cadastradas na entidade;</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Produção de livros</a:t>
            </a:r>
            <a:br>
              <a:rPr lang="pt-BR" sz="2400" b="1" dirty="0" smtClean="0"/>
            </a:br>
            <a:endParaRPr lang="pt-BR" sz="2400" dirty="0"/>
          </a:p>
        </p:txBody>
      </p:sp>
      <p:sp>
        <p:nvSpPr>
          <p:cNvPr id="8" name="Espaço Reservado para Conteúdo 7"/>
          <p:cNvSpPr>
            <a:spLocks noGrp="1"/>
          </p:cNvSpPr>
          <p:nvPr>
            <p:ph idx="1"/>
          </p:nvPr>
        </p:nvSpPr>
        <p:spPr>
          <a:xfrm>
            <a:off x="571472" y="2285992"/>
            <a:ext cx="8143932" cy="4000528"/>
          </a:xfrm>
        </p:spPr>
        <p:txBody>
          <a:bodyPr>
            <a:noAutofit/>
          </a:bodyPr>
          <a:lstStyle/>
          <a:p>
            <a:pPr algn="just" fontAlgn="base"/>
            <a:r>
              <a:rPr lang="pt-BR" sz="2200" dirty="0" smtClean="0"/>
              <a:t>Para uma projeção da produção do conjunto das 77 editoras, os valores absolutos sequer poderiam ser multiplicados conforme a proporção 19/77 (aproximadamente 25%), visto que provavelmente possuem produção bastante </a:t>
            </a:r>
            <a:r>
              <a:rPr lang="pt-BR" sz="2200" dirty="0" err="1" smtClean="0"/>
              <a:t>díspare</a:t>
            </a:r>
            <a:r>
              <a:rPr lang="pt-BR" sz="2200" dirty="0" smtClean="0"/>
              <a:t>.</a:t>
            </a:r>
          </a:p>
          <a:p>
            <a:pPr algn="just" fontAlgn="base"/>
            <a:r>
              <a:rPr lang="pt-BR" sz="2200" dirty="0" smtClean="0"/>
              <a:t>Dois dados básicos observados: </a:t>
            </a:r>
            <a:r>
              <a:rPr lang="pt-BR" sz="2200" b="1" dirty="0" smtClean="0"/>
              <a:t>títulos lançados</a:t>
            </a:r>
            <a:r>
              <a:rPr lang="pt-BR" sz="2200" dirty="0" smtClean="0"/>
              <a:t> e </a:t>
            </a:r>
            <a:r>
              <a:rPr lang="pt-BR" sz="2200" b="1" dirty="0" smtClean="0"/>
              <a:t>exemplares produzidos</a:t>
            </a:r>
            <a:r>
              <a:rPr lang="pt-BR" sz="2200" dirty="0" smtClean="0"/>
              <a:t>.</a:t>
            </a:r>
            <a:endParaRPr lang="pt-BR" sz="22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Produção de livros</a:t>
            </a:r>
            <a:br>
              <a:rPr lang="pt-BR" sz="2400" b="1" dirty="0" smtClean="0"/>
            </a:br>
            <a:endParaRPr lang="pt-BR" sz="2400" dirty="0"/>
          </a:p>
        </p:txBody>
      </p:sp>
      <p:sp>
        <p:nvSpPr>
          <p:cNvPr id="8" name="Espaço Reservado para Conteúdo 7"/>
          <p:cNvSpPr>
            <a:spLocks noGrp="1"/>
          </p:cNvSpPr>
          <p:nvPr>
            <p:ph idx="1"/>
          </p:nvPr>
        </p:nvSpPr>
        <p:spPr>
          <a:xfrm>
            <a:off x="571472" y="2285992"/>
            <a:ext cx="8143932" cy="2714644"/>
          </a:xfrm>
        </p:spPr>
        <p:txBody>
          <a:bodyPr>
            <a:noAutofit/>
          </a:bodyPr>
          <a:lstStyle/>
          <a:p>
            <a:pPr marL="0" indent="0">
              <a:buNone/>
            </a:pPr>
            <a:r>
              <a:rPr lang="pt-BR" sz="2200" dirty="0" smtClean="0"/>
              <a:t>Lançamentos de títulos:</a:t>
            </a:r>
          </a:p>
          <a:p>
            <a:pPr algn="just"/>
            <a:r>
              <a:rPr lang="pt-BR" sz="2200" dirty="0" smtClean="0"/>
              <a:t>A área dos livros </a:t>
            </a:r>
            <a:r>
              <a:rPr lang="pt-BR" sz="2200" b="1" dirty="0" smtClean="0"/>
              <a:t>Científicos, Técnicos e Profissionais </a:t>
            </a:r>
            <a:r>
              <a:rPr lang="pt-BR" sz="2200" dirty="0" smtClean="0"/>
              <a:t>é muito superior às demais áreas, com </a:t>
            </a:r>
            <a:r>
              <a:rPr lang="pt-BR" sz="2200" b="1" dirty="0" smtClean="0"/>
              <a:t>95,9% dos títulos lançados</a:t>
            </a:r>
            <a:r>
              <a:rPr lang="pt-BR" sz="2200" dirty="0" smtClean="0"/>
              <a:t>. Em seguida vem a de </a:t>
            </a:r>
            <a:r>
              <a:rPr lang="pt-BR" sz="2200" b="1" dirty="0" smtClean="0"/>
              <a:t>Obras Gerais</a:t>
            </a:r>
            <a:r>
              <a:rPr lang="pt-BR" sz="2200" dirty="0" smtClean="0"/>
              <a:t>, com 3,4% dos títulos. Os lançamentos de títulos nas </a:t>
            </a:r>
            <a:r>
              <a:rPr lang="pt-BR" sz="2200" b="1" dirty="0" smtClean="0"/>
              <a:t>áreas Religiosa e Didática</a:t>
            </a:r>
            <a:r>
              <a:rPr lang="pt-BR" sz="2200" dirty="0" smtClean="0"/>
              <a:t> não atingem 1% do total de títulos lançados.</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Produção de livros</a:t>
            </a:r>
            <a:br>
              <a:rPr lang="pt-BR" sz="2400" b="1" dirty="0" smtClean="0"/>
            </a:br>
            <a:endParaRPr lang="pt-BR" sz="2400" dirty="0"/>
          </a:p>
        </p:txBody>
      </p:sp>
      <p:sp>
        <p:nvSpPr>
          <p:cNvPr id="8" name="Espaço Reservado para Conteúdo 7"/>
          <p:cNvSpPr>
            <a:spLocks noGrp="1"/>
          </p:cNvSpPr>
          <p:nvPr>
            <p:ph idx="1"/>
          </p:nvPr>
        </p:nvSpPr>
        <p:spPr>
          <a:xfrm>
            <a:off x="571472" y="2214554"/>
            <a:ext cx="8143932" cy="4214842"/>
          </a:xfrm>
        </p:spPr>
        <p:txBody>
          <a:bodyPr>
            <a:noAutofit/>
          </a:bodyPr>
          <a:lstStyle/>
          <a:p>
            <a:pPr marL="0" indent="0">
              <a:buNone/>
            </a:pPr>
            <a:r>
              <a:rPr lang="pt-BR" sz="2200" dirty="0" smtClean="0"/>
              <a:t>Exemplares produzidos:</a:t>
            </a:r>
          </a:p>
          <a:p>
            <a:pPr algn="just"/>
            <a:r>
              <a:rPr lang="pt-BR" sz="2200" dirty="0" smtClean="0"/>
              <a:t>Em primeiro lugar, vem a área de </a:t>
            </a:r>
            <a:r>
              <a:rPr lang="pt-BR" sz="2200" b="1" dirty="0" smtClean="0"/>
              <a:t>Obras Gerais </a:t>
            </a:r>
            <a:r>
              <a:rPr lang="pt-BR" sz="2200" dirty="0" smtClean="0"/>
              <a:t>que, entre a primeira edição e a reedição, soma quase 2 milhões e 730 mil exemplares, correspondente a </a:t>
            </a:r>
            <a:r>
              <a:rPr lang="pt-BR" sz="2200" b="1" dirty="0" smtClean="0"/>
              <a:t>67,5% do total de livros produzidos</a:t>
            </a:r>
            <a:r>
              <a:rPr lang="pt-BR" sz="2200" dirty="0" smtClean="0"/>
              <a:t>, seguida da </a:t>
            </a:r>
            <a:r>
              <a:rPr lang="pt-BR" sz="2200" b="1" dirty="0" smtClean="0"/>
              <a:t>área Religiosa</a:t>
            </a:r>
            <a:r>
              <a:rPr lang="pt-BR" sz="2200" dirty="0" smtClean="0"/>
              <a:t> com mais de 1 milhão e 178 mil livros produzidos, 29,1% do total. A </a:t>
            </a:r>
            <a:r>
              <a:rPr lang="pt-BR" sz="2200" b="1" dirty="0" smtClean="0"/>
              <a:t>área de Técnico e Profissional</a:t>
            </a:r>
            <a:r>
              <a:rPr lang="pt-BR" sz="2200" dirty="0" smtClean="0"/>
              <a:t> produziu 106.711 exemplares, ou seja, 2,6% e a de Didáticos, 26.500 exemplares, o que significa 0,7%. </a:t>
            </a:r>
          </a:p>
          <a:p>
            <a:pPr algn="just"/>
            <a:endParaRPr lang="pt-BR" sz="22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Comercialização de livros</a:t>
            </a:r>
            <a:br>
              <a:rPr lang="pt-BR" sz="2400" b="1" dirty="0" smtClean="0"/>
            </a:br>
            <a:endParaRPr lang="pt-BR" sz="2400" dirty="0"/>
          </a:p>
        </p:txBody>
      </p:sp>
      <p:sp>
        <p:nvSpPr>
          <p:cNvPr id="8" name="Espaço Reservado para Conteúdo 7"/>
          <p:cNvSpPr>
            <a:spLocks noGrp="1"/>
          </p:cNvSpPr>
          <p:nvPr>
            <p:ph idx="1"/>
          </p:nvPr>
        </p:nvSpPr>
        <p:spPr>
          <a:xfrm>
            <a:off x="428596" y="2357430"/>
            <a:ext cx="8143932" cy="4071966"/>
          </a:xfrm>
        </p:spPr>
        <p:txBody>
          <a:bodyPr>
            <a:noAutofit/>
          </a:bodyPr>
          <a:lstStyle/>
          <a:p>
            <a:pPr algn="just" fontAlgn="base"/>
            <a:r>
              <a:rPr lang="pt-BR" sz="2200" dirty="0" smtClean="0"/>
              <a:t>O cenário da comercialização de livros em Minas Gerais também é apenas parcialmente conhecido; </a:t>
            </a:r>
          </a:p>
          <a:p>
            <a:pPr algn="just" fontAlgn="base"/>
            <a:r>
              <a:rPr lang="pt-BR" sz="2200" dirty="0" smtClean="0"/>
              <a:t>A principal fonte de dados é a pesquisa “O Livro em Minas Gerais”, realizada pela Câmara Mineira do Livro. Os dados  referem-se à amostra de empresas que responderam à pesquisa, no caso, 48 livrarias/filiais dentre as 371 empresas com cadastro na Organização, representando um percentual de 11,8%.</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24"/>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Comercialização de livros</a:t>
            </a:r>
            <a:br>
              <a:rPr lang="pt-BR" sz="2400" b="1" dirty="0" smtClean="0"/>
            </a:br>
            <a:endParaRPr lang="pt-BR" sz="2400" dirty="0"/>
          </a:p>
        </p:txBody>
      </p:sp>
      <p:sp>
        <p:nvSpPr>
          <p:cNvPr id="8" name="Espaço Reservado para Conteúdo 7"/>
          <p:cNvSpPr>
            <a:spLocks noGrp="1"/>
          </p:cNvSpPr>
          <p:nvPr>
            <p:ph idx="1"/>
          </p:nvPr>
        </p:nvSpPr>
        <p:spPr>
          <a:xfrm>
            <a:off x="428596" y="2214554"/>
            <a:ext cx="8143932" cy="4071966"/>
          </a:xfrm>
        </p:spPr>
        <p:txBody>
          <a:bodyPr>
            <a:noAutofit/>
          </a:bodyPr>
          <a:lstStyle/>
          <a:p>
            <a:pPr algn="just"/>
            <a:r>
              <a:rPr lang="pt-BR" sz="2200" b="1" dirty="0" smtClean="0"/>
              <a:t>54% encontram-se localizadas na capital </a:t>
            </a:r>
            <a:r>
              <a:rPr lang="pt-BR" sz="2200" dirty="0" smtClean="0"/>
              <a:t>e somente 46% no restante do imenso território mineiro. </a:t>
            </a:r>
          </a:p>
          <a:p>
            <a:pPr algn="just"/>
            <a:r>
              <a:rPr lang="pt-BR" sz="2200" dirty="0" smtClean="0"/>
              <a:t>Do total de 46% de livrarias existentes no interior de Minas, </a:t>
            </a:r>
            <a:r>
              <a:rPr lang="pt-BR" sz="2200" b="1" dirty="0" smtClean="0"/>
              <a:t>26% estão na Região Central</a:t>
            </a:r>
            <a:r>
              <a:rPr lang="pt-BR" sz="2200" dirty="0" smtClean="0"/>
              <a:t>, excluindo-se a Capital.</a:t>
            </a:r>
          </a:p>
          <a:p>
            <a:pPr algn="just"/>
            <a:r>
              <a:rPr lang="pt-BR" sz="2200" dirty="0" smtClean="0"/>
              <a:t>Número de funcionários: </a:t>
            </a:r>
            <a:r>
              <a:rPr lang="pt-BR" sz="2200" b="1" dirty="0" smtClean="0"/>
              <a:t>82,1% das livrarias possuem até 10 funcionários</a:t>
            </a:r>
            <a:r>
              <a:rPr lang="pt-BR" sz="2200" dirty="0" smtClean="0"/>
              <a:t>, sendo que 60% possuem entre 1 a 5 funcionários. Isso significa que predominam aquelas de pequeno porte. Apenas 10,7% das livrarias empregam acima de 10 funcionários.</a:t>
            </a:r>
          </a:p>
          <a:p>
            <a:pPr algn="just" fontAlgn="base"/>
            <a:endParaRPr lang="pt-BR" sz="22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8" name="Título 1"/>
          <p:cNvSpPr txBox="1">
            <a:spLocks/>
          </p:cNvSpPr>
          <p:nvPr/>
        </p:nvSpPr>
        <p:spPr>
          <a:xfrm>
            <a:off x="6215074" y="928670"/>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REGIONALIZAÇÃO</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ítulo 5"/>
          <p:cNvSpPr>
            <a:spLocks noGrp="1"/>
          </p:cNvSpPr>
          <p:nvPr>
            <p:ph type="title"/>
          </p:nvPr>
        </p:nvSpPr>
        <p:spPr>
          <a:xfrm>
            <a:off x="2357422" y="1214422"/>
            <a:ext cx="6515088" cy="642942"/>
          </a:xfrm>
        </p:spPr>
        <p:txBody>
          <a:bodyPr>
            <a:noAutofit/>
          </a:bodyPr>
          <a:lstStyle/>
          <a:p>
            <a:pPr algn="r"/>
            <a:r>
              <a:rPr lang="pt-BR" sz="2400" b="1" dirty="0" smtClean="0"/>
              <a:t/>
            </a:r>
            <a:br>
              <a:rPr lang="pt-BR" sz="2400" b="1" dirty="0" smtClean="0"/>
            </a:br>
            <a:r>
              <a:rPr lang="pt-BR" sz="2400" b="1" dirty="0" smtClean="0"/>
              <a:t>Academias de Letras</a:t>
            </a:r>
            <a:br>
              <a:rPr lang="pt-BR" sz="2400" b="1" dirty="0" smtClean="0"/>
            </a:br>
            <a:endParaRPr lang="pt-BR" sz="2400" b="1" dirty="0"/>
          </a:p>
        </p:txBody>
      </p:sp>
      <p:pic>
        <p:nvPicPr>
          <p:cNvPr id="12" name="Imagem 11" descr="Academias.bmp"/>
          <p:cNvPicPr>
            <a:picLocks noChangeAspect="1"/>
          </p:cNvPicPr>
          <p:nvPr/>
        </p:nvPicPr>
        <p:blipFill>
          <a:blip r:embed="rId4"/>
          <a:stretch>
            <a:fillRect/>
          </a:stretch>
        </p:blipFill>
        <p:spPr>
          <a:xfrm>
            <a:off x="285720" y="1857364"/>
            <a:ext cx="8519100" cy="4429156"/>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Comercialização de livros</a:t>
            </a:r>
            <a:br>
              <a:rPr lang="pt-BR" sz="2400" b="1" dirty="0" smtClean="0"/>
            </a:br>
            <a:endParaRPr lang="pt-BR" sz="2400" dirty="0"/>
          </a:p>
        </p:txBody>
      </p:sp>
      <p:sp>
        <p:nvSpPr>
          <p:cNvPr id="8" name="Espaço Reservado para Conteúdo 7"/>
          <p:cNvSpPr>
            <a:spLocks noGrp="1"/>
          </p:cNvSpPr>
          <p:nvPr>
            <p:ph idx="1"/>
          </p:nvPr>
        </p:nvSpPr>
        <p:spPr>
          <a:xfrm>
            <a:off x="357158" y="2285992"/>
            <a:ext cx="8143932" cy="4000528"/>
          </a:xfrm>
        </p:spPr>
        <p:txBody>
          <a:bodyPr>
            <a:noAutofit/>
          </a:bodyPr>
          <a:lstStyle/>
          <a:p>
            <a:pPr algn="just"/>
            <a:r>
              <a:rPr lang="pt-BR" sz="2200" dirty="0" smtClean="0"/>
              <a:t>Filiais: </a:t>
            </a:r>
            <a:r>
              <a:rPr lang="pt-BR" sz="2200" b="1" dirty="0" smtClean="0"/>
              <a:t>82,1% das livrarias </a:t>
            </a:r>
            <a:r>
              <a:rPr lang="pt-BR" sz="2200" dirty="0" smtClean="0"/>
              <a:t>que responderam ao questionário </a:t>
            </a:r>
            <a:r>
              <a:rPr lang="pt-BR" sz="2200" b="1" dirty="0" smtClean="0"/>
              <a:t>não possuem filiais</a:t>
            </a:r>
            <a:r>
              <a:rPr lang="pt-BR" sz="2200" dirty="0" smtClean="0"/>
              <a:t> e 10,7% têm apenas uma filial, sendo que 3,5% têm de 3 a 10 filiais e outros 3,5% possuem acima de 40 filiais, constituindo uma grande rede de livrarias.</a:t>
            </a:r>
          </a:p>
          <a:p>
            <a:pPr algn="just"/>
            <a:r>
              <a:rPr lang="pt-BR" sz="2200" dirty="0" smtClean="0"/>
              <a:t>Faturamento anual: </a:t>
            </a:r>
            <a:r>
              <a:rPr lang="pt-BR" sz="2200" b="1" dirty="0" smtClean="0"/>
              <a:t>46%</a:t>
            </a:r>
            <a:r>
              <a:rPr lang="pt-BR" sz="2200" dirty="0" smtClean="0"/>
              <a:t> afirmaram ter faturado até </a:t>
            </a:r>
            <a:r>
              <a:rPr lang="pt-BR" sz="2200" b="1" dirty="0" smtClean="0"/>
              <a:t>350 mil reais em 2013</a:t>
            </a:r>
            <a:r>
              <a:rPr lang="pt-BR" sz="2200" dirty="0" smtClean="0"/>
              <a:t>, caracterizando-se como </a:t>
            </a:r>
            <a:r>
              <a:rPr lang="pt-BR" sz="2200" b="1" dirty="0" smtClean="0"/>
              <a:t>pequeno negócio</a:t>
            </a:r>
            <a:r>
              <a:rPr lang="pt-BR" sz="2200" dirty="0" smtClean="0"/>
              <a:t>, enquanto que 7% faturaram mais de 20 milhões de reais. Cerca de 32% das livrarias tiveram um faturamento entre 350 mil e 3 milhões e 600 mil reais no mesmo ano.</a:t>
            </a:r>
          </a:p>
          <a:p>
            <a:pPr algn="just"/>
            <a:endParaRPr lang="pt-BR" sz="22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Comercialização de livros</a:t>
            </a:r>
            <a:br>
              <a:rPr lang="pt-BR" sz="2400" b="1" dirty="0" smtClean="0"/>
            </a:br>
            <a:endParaRPr lang="pt-BR" sz="2400" dirty="0"/>
          </a:p>
        </p:txBody>
      </p:sp>
      <p:sp>
        <p:nvSpPr>
          <p:cNvPr id="8" name="Espaço Reservado para Conteúdo 7"/>
          <p:cNvSpPr>
            <a:spLocks noGrp="1"/>
          </p:cNvSpPr>
          <p:nvPr>
            <p:ph idx="1"/>
          </p:nvPr>
        </p:nvSpPr>
        <p:spPr>
          <a:xfrm>
            <a:off x="357158" y="2143116"/>
            <a:ext cx="8143932" cy="3643338"/>
          </a:xfrm>
        </p:spPr>
        <p:txBody>
          <a:bodyPr>
            <a:noAutofit/>
          </a:bodyPr>
          <a:lstStyle/>
          <a:p>
            <a:pPr algn="just"/>
            <a:r>
              <a:rPr lang="pt-BR" sz="2200" b="1" dirty="0" smtClean="0"/>
              <a:t>28,5% das livrarias </a:t>
            </a:r>
            <a:r>
              <a:rPr lang="pt-BR" sz="2200" dirty="0" smtClean="0"/>
              <a:t>que responderam ao questionário afirmaram ter comercializado até 300 livros no ano de 2013, significando que, </a:t>
            </a:r>
            <a:r>
              <a:rPr lang="pt-BR" sz="2200" b="1" dirty="0" smtClean="0"/>
              <a:t>em média, venderam um livro por dia útil</a:t>
            </a:r>
            <a:r>
              <a:rPr lang="pt-BR" sz="2200" dirty="0" smtClean="0"/>
              <a:t>. Essa base de venda não dá sustentação a qualquer negócio e certamente é uma razão decisiva para que a maioria das cidades não possua livrarias e, quando as têm, predominam outros tipos de negócios como papelaria ou venda de eletrônicos. </a:t>
            </a:r>
          </a:p>
          <a:p>
            <a:pPr algn="just"/>
            <a:r>
              <a:rPr lang="pt-BR" sz="2200" dirty="0" smtClean="0"/>
              <a:t>Por outro lado, </a:t>
            </a:r>
            <a:r>
              <a:rPr lang="pt-BR" sz="2200" b="1" dirty="0" smtClean="0"/>
              <a:t>35,7% das livrarias venderam de 1 mil a 5 mil livros,</a:t>
            </a:r>
            <a:r>
              <a:rPr lang="pt-BR" sz="2200" dirty="0" smtClean="0"/>
              <a:t> e 11%, de 5 mil a 10 mil livros. Apenas 17,8 % venderam acima de 10 mil livros no ano, o que representa uma média diária acima de 27 livros.</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Comercialização de livros</a:t>
            </a:r>
            <a:br>
              <a:rPr lang="pt-BR" sz="2400" b="1" dirty="0" smtClean="0"/>
            </a:br>
            <a:endParaRPr lang="pt-BR" sz="2400" dirty="0"/>
          </a:p>
        </p:txBody>
      </p:sp>
      <p:sp>
        <p:nvSpPr>
          <p:cNvPr id="8" name="Espaço Reservado para Conteúdo 7"/>
          <p:cNvSpPr>
            <a:spLocks noGrp="1"/>
          </p:cNvSpPr>
          <p:nvPr>
            <p:ph idx="1"/>
          </p:nvPr>
        </p:nvSpPr>
        <p:spPr>
          <a:xfrm>
            <a:off x="428596" y="2285992"/>
            <a:ext cx="8143932" cy="3643338"/>
          </a:xfrm>
        </p:spPr>
        <p:txBody>
          <a:bodyPr>
            <a:noAutofit/>
          </a:bodyPr>
          <a:lstStyle/>
          <a:p>
            <a:pPr marL="0" indent="0" algn="just">
              <a:buNone/>
            </a:pPr>
            <a:r>
              <a:rPr lang="pt-BR" sz="2200" dirty="0" smtClean="0"/>
              <a:t>Outras informações relevantes:</a:t>
            </a:r>
          </a:p>
          <a:p>
            <a:pPr marL="0" indent="0" algn="just">
              <a:buNone/>
            </a:pPr>
            <a:endParaRPr lang="pt-BR" sz="2200" dirty="0" smtClean="0"/>
          </a:p>
          <a:p>
            <a:pPr marL="0" indent="0" algn="just"/>
            <a:r>
              <a:rPr lang="pt-BR" sz="2200" dirty="0" smtClean="0"/>
              <a:t>Comércio eletrônico (</a:t>
            </a:r>
            <a:r>
              <a:rPr lang="pt-BR" sz="2200" b="1" dirty="0" smtClean="0"/>
              <a:t>42,8%</a:t>
            </a:r>
            <a:r>
              <a:rPr lang="pt-BR" sz="2200" dirty="0" smtClean="0"/>
              <a:t> afirmaram que</a:t>
            </a:r>
            <a:r>
              <a:rPr lang="pt-BR" sz="2200" b="1" dirty="0" smtClean="0"/>
              <a:t> trabalham com comércio eletrônico </a:t>
            </a:r>
            <a:r>
              <a:rPr lang="pt-BR" sz="2200" dirty="0" smtClean="0"/>
              <a:t>e 57,1% praticam um comércio presencial).</a:t>
            </a:r>
          </a:p>
          <a:p>
            <a:pPr marL="0" indent="0" algn="just"/>
            <a:r>
              <a:rPr lang="pt-BR" sz="2200" dirty="0" smtClean="0"/>
              <a:t>Faturamento do comércio eletrônico (importância variante para as diferentes empresas).</a:t>
            </a:r>
          </a:p>
          <a:p>
            <a:pPr marL="0" indent="0" algn="just"/>
            <a:r>
              <a:rPr lang="pt-BR" sz="2200" dirty="0" smtClean="0"/>
              <a:t>Comercialização de conteúdos digitais (faz parte do negócio de apenas 7,1% das livrarias).</a:t>
            </a:r>
          </a:p>
          <a:p>
            <a:pPr marL="0" indent="0" algn="just"/>
            <a:endParaRPr lang="pt-BR" sz="22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9" name="Rectangle 2"/>
          <p:cNvSpPr>
            <a:spLocks noChangeArrowheads="1"/>
          </p:cNvSpPr>
          <p:nvPr/>
        </p:nvSpPr>
        <p:spPr bwMode="auto">
          <a:xfrm>
            <a:off x="-5376107" y="-233065"/>
            <a:ext cx="1869458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1" name="Espaço Reservado para Conteúdo 10"/>
          <p:cNvGraphicFramePr>
            <a:graphicFrameLocks noGrp="1"/>
          </p:cNvGraphicFramePr>
          <p:nvPr>
            <p:ph idx="1"/>
            <p:extLst>
              <p:ext uri="{D42A27DB-BD31-4B8C-83A1-F6EECF244321}">
                <p14:modId xmlns:p14="http://schemas.microsoft.com/office/powerpoint/2010/main" xmlns="" val="1495092273"/>
              </p:ext>
            </p:extLst>
          </p:nvPr>
        </p:nvGraphicFramePr>
        <p:xfrm>
          <a:off x="642910" y="1500174"/>
          <a:ext cx="7848872" cy="4785123"/>
        </p:xfrm>
        <a:graphic>
          <a:graphicData uri="http://schemas.openxmlformats.org/drawingml/2006/table">
            <a:tbl>
              <a:tblPr>
                <a:tableStyleId>{D7AC3CCA-C797-4891-BE02-D94E43425B78}</a:tableStyleId>
              </a:tblPr>
              <a:tblGrid>
                <a:gridCol w="1930051"/>
                <a:gridCol w="5018131"/>
                <a:gridCol w="900690"/>
              </a:tblGrid>
              <a:tr h="411451">
                <a:tc>
                  <a:txBody>
                    <a:bodyPr/>
                    <a:lstStyle/>
                    <a:p>
                      <a:pPr algn="ctr" rtl="0" fontAlgn="t">
                        <a:spcBef>
                          <a:spcPts val="0"/>
                        </a:spcBef>
                        <a:spcAft>
                          <a:spcPts val="0"/>
                        </a:spcAft>
                      </a:pPr>
                      <a:r>
                        <a:rPr lang="pt-BR" sz="1400" u="none" strike="noStrike" dirty="0">
                          <a:effectLst/>
                        </a:rPr>
                        <a:t>Município</a:t>
                      </a:r>
                      <a:endParaRPr lang="pt-BR" sz="1400" dirty="0">
                        <a:effectLst/>
                      </a:endParaRPr>
                    </a:p>
                  </a:txBody>
                  <a:tcPr marL="48982" marR="48982" marT="29389" marB="29389"/>
                </a:tc>
                <a:tc>
                  <a:txBody>
                    <a:bodyPr/>
                    <a:lstStyle/>
                    <a:p>
                      <a:pPr algn="ctr" rtl="0" fontAlgn="t">
                        <a:spcBef>
                          <a:spcPts val="0"/>
                        </a:spcBef>
                        <a:spcAft>
                          <a:spcPts val="0"/>
                        </a:spcAft>
                      </a:pPr>
                      <a:r>
                        <a:rPr lang="pt-BR" sz="1400" u="none" strike="noStrike">
                          <a:effectLst/>
                        </a:rPr>
                        <a:t>Nome do Evento</a:t>
                      </a:r>
                      <a:endParaRPr lang="pt-BR" sz="1400">
                        <a:effectLst/>
                      </a:endParaRPr>
                    </a:p>
                  </a:txBody>
                  <a:tcPr marL="48982" marR="48982" marT="29389" marB="29389"/>
                </a:tc>
                <a:tc>
                  <a:txBody>
                    <a:bodyPr/>
                    <a:lstStyle/>
                    <a:p>
                      <a:pPr algn="ctr" rtl="0" fontAlgn="t">
                        <a:spcBef>
                          <a:spcPts val="0"/>
                        </a:spcBef>
                        <a:spcAft>
                          <a:spcPts val="0"/>
                        </a:spcAft>
                      </a:pPr>
                      <a:r>
                        <a:rPr lang="pt-BR" sz="1400" u="none" strike="noStrike">
                          <a:effectLst/>
                        </a:rPr>
                        <a:t>Edição</a:t>
                      </a:r>
                      <a:endParaRPr lang="pt-BR" sz="1400">
                        <a:effectLst/>
                      </a:endParaRPr>
                    </a:p>
                  </a:txBody>
                  <a:tcPr marL="48982" marR="48982" marT="29389" marB="29389"/>
                </a:tc>
              </a:tr>
              <a:tr h="235115">
                <a:tc>
                  <a:txBody>
                    <a:bodyPr/>
                    <a:lstStyle/>
                    <a:p>
                      <a:pPr rtl="0" fontAlgn="t">
                        <a:spcBef>
                          <a:spcPts val="0"/>
                        </a:spcBef>
                        <a:spcAft>
                          <a:spcPts val="0"/>
                        </a:spcAft>
                      </a:pPr>
                      <a:r>
                        <a:rPr lang="pt-BR" sz="1400" u="none" strike="noStrike" dirty="0">
                          <a:effectLst/>
                        </a:rPr>
                        <a:t>Araxá</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Festival Literário de Araxá</a:t>
                      </a:r>
                      <a:endParaRPr lang="pt-BR" sz="1400">
                        <a:effectLst/>
                      </a:endParaRPr>
                    </a:p>
                  </a:txBody>
                  <a:tcPr marL="48982" marR="48982" marT="29389" marB="29389"/>
                </a:tc>
                <a:tc>
                  <a:txBody>
                    <a:bodyPr/>
                    <a:lstStyle/>
                    <a:p>
                      <a:pPr rtl="0" fontAlgn="t">
                        <a:spcBef>
                          <a:spcPts val="0"/>
                        </a:spcBef>
                        <a:spcAft>
                          <a:spcPts val="0"/>
                        </a:spcAft>
                      </a:pPr>
                      <a:r>
                        <a:rPr lang="pt-BR" sz="1400" u="none" strike="noStrike">
                          <a:effectLst/>
                        </a:rPr>
                        <a:t>5ª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dirty="0">
                          <a:effectLst/>
                        </a:rPr>
                        <a:t>Belo Horizonte</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dirty="0">
                          <a:effectLst/>
                        </a:rPr>
                        <a:t>Bienal do Livro</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5ª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dirty="0">
                          <a:effectLst/>
                        </a:rPr>
                        <a:t>Belo Horizonte</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dirty="0">
                          <a:effectLst/>
                        </a:rPr>
                        <a:t>Circuito das Letras, antigo Circuito Literário Pça da Liberdade</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2ª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a:effectLst/>
                        </a:rPr>
                        <a:t>Belo Horizonte</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Festival Internacional de Quadrinhos</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10ª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a:effectLst/>
                        </a:rPr>
                        <a:t>Belo Horizonte</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Festival Literário Internacional de Belo Horizonte - FLI-BH</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1ª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a:effectLst/>
                        </a:rPr>
                        <a:t>Bueno Brandão</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Festa do Livro de Bueno Brandão</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4ª</a:t>
                      </a:r>
                      <a:endParaRPr lang="pt-BR" sz="140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Congonhas</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Festa Literária de Congonhas</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3ª</a:t>
                      </a:r>
                      <a:endParaRPr lang="pt-BR" sz="1400">
                        <a:effectLst/>
                      </a:endParaRPr>
                    </a:p>
                  </a:txBody>
                  <a:tcPr marL="48982" marR="48982" marT="29389" marB="29389"/>
                </a:tc>
              </a:tr>
              <a:tr h="411451">
                <a:tc>
                  <a:txBody>
                    <a:bodyPr/>
                    <a:lstStyle/>
                    <a:p>
                      <a:pPr rtl="0" fontAlgn="t">
                        <a:spcBef>
                          <a:spcPts val="0"/>
                        </a:spcBef>
                        <a:spcAft>
                          <a:spcPts val="0"/>
                        </a:spcAft>
                      </a:pPr>
                      <a:r>
                        <a:rPr lang="pt-BR" sz="1400" u="none" strike="noStrike">
                          <a:effectLst/>
                        </a:rPr>
                        <a:t>Conselheiro Pena</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Festa Literária de Conselheiro Penas</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1ª</a:t>
                      </a:r>
                      <a:endParaRPr lang="pt-BR" sz="140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Cordisburgo</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Semana Roseana</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28ª</a:t>
                      </a:r>
                      <a:endParaRPr lang="pt-BR" sz="140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Cristina</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Festa Literária de Cristina - </a:t>
                      </a:r>
                      <a:r>
                        <a:rPr lang="pt-BR" sz="1400" u="none" strike="noStrike" dirty="0" err="1">
                          <a:effectLst/>
                        </a:rPr>
                        <a:t>FliCristina</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a:effectLst/>
                        </a:rPr>
                        <a:t>1º</a:t>
                      </a:r>
                      <a:endParaRPr lang="pt-BR" sz="140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Divinópolis</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Festa Literária de Divinópolis</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dirty="0">
                          <a:effectLst/>
                        </a:rPr>
                        <a:t>3ª</a:t>
                      </a:r>
                      <a:endParaRPr lang="pt-BR" sz="1400" dirty="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Extrema</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Festival Literário de Extrema</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dirty="0">
                          <a:effectLst/>
                        </a:rPr>
                        <a:t>3ª</a:t>
                      </a:r>
                      <a:endParaRPr lang="pt-BR" sz="1400" dirty="0">
                        <a:effectLst/>
                      </a:endParaRPr>
                    </a:p>
                  </a:txBody>
                  <a:tcPr marL="48982" marR="48982" marT="29389" marB="29389"/>
                </a:tc>
              </a:tr>
              <a:tr h="235115">
                <a:tc>
                  <a:txBody>
                    <a:bodyPr/>
                    <a:lstStyle/>
                    <a:p>
                      <a:pPr rtl="0" fontAlgn="t">
                        <a:spcBef>
                          <a:spcPts val="0"/>
                        </a:spcBef>
                        <a:spcAft>
                          <a:spcPts val="0"/>
                        </a:spcAft>
                      </a:pPr>
                      <a:r>
                        <a:rPr lang="pt-BR" sz="1400" u="none" strike="noStrike">
                          <a:effectLst/>
                        </a:rPr>
                        <a:t>Guaxupé</a:t>
                      </a:r>
                      <a:endParaRPr lang="pt-BR" sz="1400">
                        <a:effectLst/>
                      </a:endParaRPr>
                    </a:p>
                  </a:txBody>
                  <a:tcPr marL="48982" marR="48982" marT="29389" marB="29389"/>
                </a:tc>
                <a:tc>
                  <a:txBody>
                    <a:bodyPr/>
                    <a:lstStyle/>
                    <a:p>
                      <a:pPr rtl="0" fontAlgn="t">
                        <a:spcBef>
                          <a:spcPts val="0"/>
                        </a:spcBef>
                        <a:spcAft>
                          <a:spcPts val="0"/>
                        </a:spcAft>
                      </a:pPr>
                      <a:r>
                        <a:rPr lang="pt-BR" sz="1400" u="none" strike="noStrike" dirty="0">
                          <a:effectLst/>
                        </a:rPr>
                        <a:t>Feira do Livro </a:t>
                      </a:r>
                      <a:r>
                        <a:rPr lang="pt-BR" sz="1400" u="none" strike="noStrike" dirty="0" err="1">
                          <a:effectLst/>
                        </a:rPr>
                        <a:t>Guaxupé</a:t>
                      </a:r>
                      <a:r>
                        <a:rPr lang="pt-BR" sz="1400" u="none" strike="noStrike" dirty="0">
                          <a:effectLst/>
                        </a:rPr>
                        <a:t> - FLIG</a:t>
                      </a:r>
                      <a:endParaRPr lang="pt-BR" sz="1400" dirty="0">
                        <a:effectLst/>
                      </a:endParaRPr>
                    </a:p>
                  </a:txBody>
                  <a:tcPr marL="48982" marR="48982" marT="29389" marB="29389"/>
                </a:tc>
                <a:tc>
                  <a:txBody>
                    <a:bodyPr/>
                    <a:lstStyle/>
                    <a:p>
                      <a:pPr rtl="0" fontAlgn="t">
                        <a:spcBef>
                          <a:spcPts val="0"/>
                        </a:spcBef>
                        <a:spcAft>
                          <a:spcPts val="0"/>
                        </a:spcAft>
                      </a:pPr>
                      <a:r>
                        <a:rPr lang="pt-BR" sz="1400" u="none" strike="noStrike" dirty="0">
                          <a:effectLst/>
                        </a:rPr>
                        <a:t>3ª</a:t>
                      </a:r>
                      <a:endParaRPr lang="pt-BR" sz="1400" dirty="0">
                        <a:effectLst/>
                      </a:endParaRPr>
                    </a:p>
                  </a:txBody>
                  <a:tcPr marL="48982" marR="48982" marT="29389" marB="29389"/>
                </a:tc>
              </a:tr>
            </a:tbl>
          </a:graphicData>
        </a:graphic>
      </p:graphicFrame>
      <p:sp>
        <p:nvSpPr>
          <p:cNvPr id="12" name="Rectangle 3"/>
          <p:cNvSpPr>
            <a:spLocks noChangeArrowheads="1"/>
          </p:cNvSpPr>
          <p:nvPr/>
        </p:nvSpPr>
        <p:spPr bwMode="auto">
          <a:xfrm>
            <a:off x="-5124181" y="-158073"/>
            <a:ext cx="19216071"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8" name="Título 6"/>
          <p:cNvSpPr txBox="1">
            <a:spLocks/>
          </p:cNvSpPr>
          <p:nvPr/>
        </p:nvSpPr>
        <p:spPr>
          <a:xfrm>
            <a:off x="3500430" y="928670"/>
            <a:ext cx="5286380" cy="1000132"/>
          </a:xfrm>
          <a:prstGeom prst="rect">
            <a:avLst/>
          </a:prstGeom>
        </p:spPr>
        <p:txBody>
          <a:bodyPr vert="horz" lIns="91440" tIns="45720" rIns="91440" bIns="45720" rtlCol="0" anchor="ctr">
            <a:noAutofit/>
          </a:bodyPr>
          <a:lstStyle/>
          <a:p>
            <a:pPr lvl="0" algn="r">
              <a:spcBef>
                <a:spcPct val="0"/>
              </a:spcBef>
            </a:pPr>
            <a:r>
              <a:rPr lang="pt-BR" sz="2400" b="1" dirty="0" smtClean="0"/>
              <a:t>Feiras e festivais</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ítulo 1"/>
          <p:cNvSpPr txBox="1">
            <a:spLocks/>
          </p:cNvSpPr>
          <p:nvPr/>
        </p:nvSpPr>
        <p:spPr>
          <a:xfrm>
            <a:off x="6000760" y="71435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2750704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2" name="AutoShape 2" descr="https://lh5.googleusercontent.com/ldMvTxYoN1nmd9rbkKSn1JpRWQ9wesQPWBPre2x_YxsmRl6CcjSmZjbxz8aN7HwSRgEOnJQvQVKN_uC9f69BwRqn8XudxW4br-jEZxo6VWKosveKIk-pAwmyTO9aU1FgHB3aNlEw"/>
          <p:cNvSpPr>
            <a:spLocks noChangeAspect="1" noChangeArrowheads="1"/>
          </p:cNvSpPr>
          <p:nvPr/>
        </p:nvSpPr>
        <p:spPr bwMode="auto">
          <a:xfrm>
            <a:off x="120650" y="-1790700"/>
            <a:ext cx="5067300" cy="42100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aphicFrame>
        <p:nvGraphicFramePr>
          <p:cNvPr id="3" name="Tabela 2"/>
          <p:cNvGraphicFramePr>
            <a:graphicFrameLocks noGrp="1"/>
          </p:cNvGraphicFramePr>
          <p:nvPr>
            <p:extLst>
              <p:ext uri="{D42A27DB-BD31-4B8C-83A1-F6EECF244321}">
                <p14:modId xmlns:p14="http://schemas.microsoft.com/office/powerpoint/2010/main" xmlns="" val="2996299814"/>
              </p:ext>
            </p:extLst>
          </p:nvPr>
        </p:nvGraphicFramePr>
        <p:xfrm>
          <a:off x="699161" y="861110"/>
          <a:ext cx="7704856" cy="5110442"/>
        </p:xfrm>
        <a:graphic>
          <a:graphicData uri="http://schemas.openxmlformats.org/drawingml/2006/table">
            <a:tbl>
              <a:tblPr>
                <a:tableStyleId>{D7AC3CCA-C797-4891-BE02-D94E43425B78}</a:tableStyleId>
              </a:tblPr>
              <a:tblGrid>
                <a:gridCol w="1894637"/>
                <a:gridCol w="4926056"/>
                <a:gridCol w="884163"/>
              </a:tblGrid>
              <a:tr h="455858">
                <a:tc>
                  <a:txBody>
                    <a:bodyPr/>
                    <a:lstStyle/>
                    <a:p>
                      <a:pPr algn="ctr" rtl="0" fontAlgn="t">
                        <a:spcBef>
                          <a:spcPts val="0"/>
                        </a:spcBef>
                        <a:spcAft>
                          <a:spcPts val="0"/>
                        </a:spcAft>
                      </a:pPr>
                      <a:r>
                        <a:rPr lang="pt-BR" sz="1400" u="none" strike="noStrike" dirty="0">
                          <a:effectLst/>
                        </a:rPr>
                        <a:t>Município</a:t>
                      </a:r>
                      <a:endParaRPr lang="pt-BR" sz="1400" dirty="0">
                        <a:effectLst/>
                      </a:endParaRPr>
                    </a:p>
                  </a:txBody>
                  <a:tcPr marL="42637" marR="42637" marT="25582" marB="25582"/>
                </a:tc>
                <a:tc>
                  <a:txBody>
                    <a:bodyPr/>
                    <a:lstStyle/>
                    <a:p>
                      <a:pPr algn="ctr" rtl="0" fontAlgn="t">
                        <a:spcBef>
                          <a:spcPts val="0"/>
                        </a:spcBef>
                        <a:spcAft>
                          <a:spcPts val="0"/>
                        </a:spcAft>
                      </a:pPr>
                      <a:r>
                        <a:rPr lang="pt-BR" sz="1400" u="none" strike="noStrike" dirty="0">
                          <a:effectLst/>
                        </a:rPr>
                        <a:t>Nome do Evento</a:t>
                      </a:r>
                      <a:endParaRPr lang="pt-BR" sz="1400" dirty="0">
                        <a:effectLst/>
                      </a:endParaRPr>
                    </a:p>
                  </a:txBody>
                  <a:tcPr marL="42637" marR="42637" marT="25582" marB="25582"/>
                </a:tc>
                <a:tc>
                  <a:txBody>
                    <a:bodyPr/>
                    <a:lstStyle/>
                    <a:p>
                      <a:pPr algn="ctr" rtl="0" fontAlgn="t">
                        <a:spcBef>
                          <a:spcPts val="0"/>
                        </a:spcBef>
                        <a:spcAft>
                          <a:spcPts val="0"/>
                        </a:spcAft>
                      </a:pPr>
                      <a:r>
                        <a:rPr lang="pt-BR" sz="1400" u="none" strike="noStrike">
                          <a:effectLst/>
                        </a:rPr>
                        <a:t>Edição</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dirty="0">
                          <a:effectLst/>
                        </a:rPr>
                        <a:t>Ipatinga </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Salão do Livro Vale do Aço</a:t>
                      </a:r>
                      <a:endParaRPr lang="pt-BR" sz="1400">
                        <a:effectLst/>
                      </a:endParaRPr>
                    </a:p>
                  </a:txBody>
                  <a:tcPr marL="42637" marR="42637" marT="25582" marB="25582"/>
                </a:tc>
                <a:tc>
                  <a:txBody>
                    <a:bodyPr/>
                    <a:lstStyle/>
                    <a:p>
                      <a:pPr rtl="0" fontAlgn="t">
                        <a:spcBef>
                          <a:spcPts val="0"/>
                        </a:spcBef>
                        <a:spcAft>
                          <a:spcPts val="0"/>
                        </a:spcAft>
                      </a:pPr>
                      <a:r>
                        <a:rPr lang="pt-BR" sz="1400" u="none" strike="noStrike">
                          <a:effectLst/>
                        </a:rPr>
                        <a:t>10ª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dirty="0">
                          <a:effectLst/>
                        </a:rPr>
                        <a:t>Itabirito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dirty="0">
                          <a:effectLst/>
                        </a:rPr>
                        <a:t>Feira do Livro Itabirito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12ª</a:t>
                      </a:r>
                      <a:endParaRPr lang="pt-BR" sz="1400">
                        <a:effectLst/>
                      </a:endParaRPr>
                    </a:p>
                  </a:txBody>
                  <a:tcPr marL="42637" marR="42637" marT="25582" marB="25582"/>
                </a:tc>
              </a:tr>
              <a:tr h="286840">
                <a:tc>
                  <a:txBody>
                    <a:bodyPr/>
                    <a:lstStyle/>
                    <a:p>
                      <a:pPr rtl="0" fontAlgn="t">
                        <a:spcBef>
                          <a:spcPts val="0"/>
                        </a:spcBef>
                        <a:spcAft>
                          <a:spcPts val="0"/>
                        </a:spcAft>
                      </a:pPr>
                      <a:r>
                        <a:rPr lang="pt-BR" sz="1400" u="none" strike="noStrike" dirty="0">
                          <a:effectLst/>
                        </a:rPr>
                        <a:t>Jacutinga </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dirty="0">
                          <a:effectLst/>
                        </a:rPr>
                        <a:t>Feira Literária Circuito das Malhas em Jacutinga</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Juiz de Fora </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Bienal do Livro de Juiz de Fora</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1ª</a:t>
                      </a:r>
                      <a:endParaRPr lang="pt-BR" sz="1400">
                        <a:effectLst/>
                      </a:endParaRPr>
                    </a:p>
                  </a:txBody>
                  <a:tcPr marL="42637" marR="42637" marT="25582" marB="25582"/>
                </a:tc>
              </a:tr>
              <a:tr h="311875">
                <a:tc>
                  <a:txBody>
                    <a:bodyPr/>
                    <a:lstStyle/>
                    <a:p>
                      <a:pPr rtl="0" fontAlgn="t">
                        <a:spcBef>
                          <a:spcPts val="0"/>
                        </a:spcBef>
                        <a:spcAft>
                          <a:spcPts val="0"/>
                        </a:spcAft>
                      </a:pPr>
                      <a:r>
                        <a:rPr lang="pt-BR" sz="1400" u="none" strike="noStrike">
                          <a:effectLst/>
                        </a:rPr>
                        <a:t>Montes Claros</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Salão Nacional de Poesia Psiu Poético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30ª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Ouro Preto</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Festival Literário de Ouro Preto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12ª</a:t>
                      </a:r>
                      <a:endParaRPr lang="pt-BR" sz="1400">
                        <a:effectLst/>
                      </a:endParaRPr>
                    </a:p>
                  </a:txBody>
                  <a:tcPr marL="42637" marR="42637" marT="25582" marB="25582"/>
                </a:tc>
              </a:tr>
              <a:tr h="311205">
                <a:tc>
                  <a:txBody>
                    <a:bodyPr/>
                    <a:lstStyle/>
                    <a:p>
                      <a:pPr rtl="0" fontAlgn="t">
                        <a:spcBef>
                          <a:spcPts val="0"/>
                        </a:spcBef>
                        <a:spcAft>
                          <a:spcPts val="0"/>
                        </a:spcAft>
                      </a:pPr>
                      <a:r>
                        <a:rPr lang="pt-BR" sz="1400" u="none" strike="noStrike">
                          <a:effectLst/>
                        </a:rPr>
                        <a:t>Poços de Caldas</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Feira Nacional de Livros de Poços de Caldas &amp; </a:t>
                      </a:r>
                      <a:r>
                        <a:rPr lang="pt-BR" sz="1400" u="none" strike="noStrike" dirty="0" err="1">
                          <a:effectLst/>
                        </a:rPr>
                        <a:t>Flipoços</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11ª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Rio Novo</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Festa Literária de Rio Novo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3ª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Sabará</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Festa Literária de Sabará - FLIS</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2ª</a:t>
                      </a:r>
                      <a:endParaRPr lang="pt-BR" sz="1400">
                        <a:effectLst/>
                      </a:endParaRPr>
                    </a:p>
                  </a:txBody>
                  <a:tcPr marL="42637" marR="42637" marT="25582" marB="25582"/>
                </a:tc>
              </a:tr>
              <a:tr h="455858">
                <a:tc>
                  <a:txBody>
                    <a:bodyPr/>
                    <a:lstStyle/>
                    <a:p>
                      <a:pPr rtl="0" fontAlgn="t">
                        <a:spcBef>
                          <a:spcPts val="0"/>
                        </a:spcBef>
                        <a:spcAft>
                          <a:spcPts val="0"/>
                        </a:spcAft>
                      </a:pPr>
                      <a:r>
                        <a:rPr lang="pt-BR" sz="1400" u="none" strike="noStrike">
                          <a:effectLst/>
                        </a:rPr>
                        <a:t>São Gonçalo do Rio Abaixo</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Salão do Livro de São Gonçalo do Rio Abaixo</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5ª</a:t>
                      </a:r>
                      <a:endParaRPr lang="pt-BR" sz="1400">
                        <a:effectLst/>
                      </a:endParaRPr>
                    </a:p>
                  </a:txBody>
                  <a:tcPr marL="42637" marR="42637" marT="25582" marB="25582"/>
                </a:tc>
              </a:tr>
              <a:tr h="361220">
                <a:tc>
                  <a:txBody>
                    <a:bodyPr/>
                    <a:lstStyle/>
                    <a:p>
                      <a:pPr rtl="0" fontAlgn="t">
                        <a:spcBef>
                          <a:spcPts val="0"/>
                        </a:spcBef>
                        <a:spcAft>
                          <a:spcPts val="0"/>
                        </a:spcAft>
                      </a:pPr>
                      <a:r>
                        <a:rPr lang="pt-BR" sz="1400" u="none" strike="noStrike">
                          <a:effectLst/>
                        </a:rPr>
                        <a:t>São João Del Rei </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Feira do Livro de São João Del Rei</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9ª</a:t>
                      </a:r>
                      <a:endParaRPr lang="pt-BR" sz="1400">
                        <a:effectLst/>
                      </a:endParaRPr>
                    </a:p>
                  </a:txBody>
                  <a:tcPr marL="42637" marR="42637" marT="25582" marB="25582"/>
                </a:tc>
              </a:tr>
              <a:tr h="288032">
                <a:tc>
                  <a:txBody>
                    <a:bodyPr/>
                    <a:lstStyle/>
                    <a:p>
                      <a:pPr rtl="0" fontAlgn="t">
                        <a:spcBef>
                          <a:spcPts val="0"/>
                        </a:spcBef>
                        <a:spcAft>
                          <a:spcPts val="0"/>
                        </a:spcAft>
                      </a:pPr>
                      <a:r>
                        <a:rPr lang="pt-BR" sz="1400" u="none" strike="noStrike">
                          <a:effectLst/>
                        </a:rPr>
                        <a:t>Três Corações</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Feira Literária de Três Corações - FLITCS</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3ª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Uberlândia</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Encontro Literário do Cerrado - </a:t>
                      </a:r>
                      <a:r>
                        <a:rPr lang="pt-BR" sz="1400" u="none" strike="noStrike" dirty="0" err="1">
                          <a:effectLst/>
                        </a:rPr>
                        <a:t>Elicer</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1ª</a:t>
                      </a:r>
                      <a:endParaRPr lang="pt-BR" sz="1400">
                        <a:effectLst/>
                      </a:endParaRPr>
                    </a:p>
                  </a:txBody>
                  <a:tcPr marL="42637" marR="42637" marT="25582" marB="25582"/>
                </a:tc>
              </a:tr>
              <a:tr h="260491">
                <a:tc>
                  <a:txBody>
                    <a:bodyPr/>
                    <a:lstStyle/>
                    <a:p>
                      <a:pPr rtl="0" fontAlgn="t">
                        <a:spcBef>
                          <a:spcPts val="0"/>
                        </a:spcBef>
                        <a:spcAft>
                          <a:spcPts val="0"/>
                        </a:spcAft>
                      </a:pPr>
                      <a:r>
                        <a:rPr lang="pt-BR" sz="1400" u="none" strike="noStrike">
                          <a:effectLst/>
                        </a:rPr>
                        <a:t>Varginia</a:t>
                      </a:r>
                      <a:endParaRPr lang="pt-BR" sz="1400">
                        <a:effectLst/>
                      </a:endParaRPr>
                    </a:p>
                  </a:txBody>
                  <a:tcPr marL="42637" marR="42637" marT="25582" marB="25582"/>
                </a:tc>
                <a:tc>
                  <a:txBody>
                    <a:bodyPr/>
                    <a:lstStyle/>
                    <a:p>
                      <a:pPr rtl="0" fontAlgn="t">
                        <a:spcBef>
                          <a:spcPts val="0"/>
                        </a:spcBef>
                        <a:spcAft>
                          <a:spcPts val="0"/>
                        </a:spcAft>
                      </a:pPr>
                      <a:r>
                        <a:rPr lang="pt-BR" sz="1400" u="none" strike="noStrike" dirty="0">
                          <a:effectLst/>
                        </a:rPr>
                        <a:t>Feira Literária de Varginha - FLIV</a:t>
                      </a:r>
                      <a:endParaRPr lang="pt-BR" sz="1400" dirty="0">
                        <a:effectLst/>
                      </a:endParaRPr>
                    </a:p>
                  </a:txBody>
                  <a:tcPr marL="42637" marR="42637" marT="25582" marB="25582"/>
                </a:tc>
                <a:tc>
                  <a:txBody>
                    <a:bodyPr/>
                    <a:lstStyle/>
                    <a:p>
                      <a:pPr rtl="0" fontAlgn="t">
                        <a:spcBef>
                          <a:spcPts val="0"/>
                        </a:spcBef>
                        <a:spcAft>
                          <a:spcPts val="0"/>
                        </a:spcAft>
                      </a:pPr>
                      <a:r>
                        <a:rPr lang="pt-BR" sz="1400" u="none" strike="noStrike">
                          <a:effectLst/>
                        </a:rPr>
                        <a:t>2ª</a:t>
                      </a:r>
                      <a:endParaRPr lang="pt-BR" sz="1400">
                        <a:effectLst/>
                      </a:endParaRPr>
                    </a:p>
                  </a:txBody>
                  <a:tcPr marL="42637" marR="42637" marT="25582" marB="25582"/>
                </a:tc>
              </a:tr>
              <a:tr h="485707">
                <a:tc>
                  <a:txBody>
                    <a:bodyPr/>
                    <a:lstStyle/>
                    <a:p>
                      <a:pPr rtl="0" fontAlgn="b">
                        <a:spcBef>
                          <a:spcPts val="0"/>
                        </a:spcBef>
                        <a:spcAft>
                          <a:spcPts val="0"/>
                        </a:spcAft>
                      </a:pPr>
                      <a:r>
                        <a:rPr lang="pt-BR" sz="1400" u="none" strike="noStrike">
                          <a:effectLst/>
                        </a:rPr>
                        <a:t> Pitangui</a:t>
                      </a:r>
                      <a:endParaRPr lang="pt-BR" sz="1400">
                        <a:effectLst/>
                      </a:endParaRPr>
                    </a:p>
                  </a:txBody>
                  <a:tcPr marL="37308" marR="37308" marT="37308" marB="37308" anchor="b"/>
                </a:tc>
                <a:tc>
                  <a:txBody>
                    <a:bodyPr/>
                    <a:lstStyle/>
                    <a:p>
                      <a:pPr rtl="0" fontAlgn="b">
                        <a:spcBef>
                          <a:spcPts val="0"/>
                        </a:spcBef>
                        <a:spcAft>
                          <a:spcPts val="0"/>
                        </a:spcAft>
                      </a:pPr>
                      <a:r>
                        <a:rPr lang="pt-BR" sz="1400" u="none" strike="noStrike" dirty="0">
                          <a:effectLst/>
                        </a:rPr>
                        <a:t>Tenda Literária de Pitangui e de suas</a:t>
                      </a:r>
                      <a:endParaRPr lang="pt-BR" sz="1400" dirty="0">
                        <a:effectLst/>
                      </a:endParaRPr>
                    </a:p>
                    <a:p>
                      <a:pPr rtl="0" fontAlgn="b">
                        <a:spcBef>
                          <a:spcPts val="0"/>
                        </a:spcBef>
                        <a:spcAft>
                          <a:spcPts val="0"/>
                        </a:spcAft>
                      </a:pPr>
                      <a:r>
                        <a:rPr lang="pt-BR" sz="1400" u="none" strike="noStrike" dirty="0">
                          <a:effectLst/>
                        </a:rPr>
                        <a:t>Cidades Irmãs</a:t>
                      </a:r>
                      <a:endParaRPr lang="pt-BR" sz="1400" dirty="0">
                        <a:effectLst/>
                      </a:endParaRPr>
                    </a:p>
                  </a:txBody>
                  <a:tcPr marL="37308" marR="37308" marT="37308" marB="37308" anchor="b"/>
                </a:tc>
                <a:tc>
                  <a:txBody>
                    <a:bodyPr/>
                    <a:lstStyle/>
                    <a:p>
                      <a:pPr rtl="0" fontAlgn="b">
                        <a:spcBef>
                          <a:spcPts val="0"/>
                        </a:spcBef>
                        <a:spcAft>
                          <a:spcPts val="0"/>
                        </a:spcAft>
                      </a:pPr>
                      <a:r>
                        <a:rPr lang="pt-BR" sz="1400" u="none" strike="noStrike" dirty="0">
                          <a:effectLst/>
                        </a:rPr>
                        <a:t> 2ª</a:t>
                      </a:r>
                      <a:endParaRPr lang="pt-BR" sz="1400" dirty="0">
                        <a:effectLst/>
                      </a:endParaRPr>
                    </a:p>
                  </a:txBody>
                  <a:tcPr marL="37308" marR="37308" marT="37308" marB="37308" anchor="b"/>
                </a:tc>
              </a:tr>
            </a:tbl>
          </a:graphicData>
        </a:graphic>
      </p:graphicFrame>
      <p:sp>
        <p:nvSpPr>
          <p:cNvPr id="8" name="Rectangle 3"/>
          <p:cNvSpPr>
            <a:spLocks noGrp="1" noChangeArrowheads="1"/>
          </p:cNvSpPr>
          <p:nvPr>
            <p:ph type="title"/>
          </p:nvPr>
        </p:nvSpPr>
        <p:spPr bwMode="auto">
          <a:xfrm>
            <a:off x="-6567069" y="2895898"/>
            <a:ext cx="2207561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rPr>
              <a:t/>
            </a:r>
            <a:br>
              <a:rPr kumimoji="0" lang="pt-BR" altLang="pt-BR" sz="1800" b="0" i="0" u="none" strike="noStrike" cap="none" normalizeH="0" baseline="0" smtClean="0">
                <a:ln>
                  <a:noFill/>
                </a:ln>
                <a:solidFill>
                  <a:schemeClr val="tx1"/>
                </a:solidFill>
                <a:effectLst/>
                <a:latin typeface="Arial" panose="020B0604020202020204" pitchFamily="34" charset="0"/>
              </a:rPr>
            </a:br>
            <a:endParaRPr kumimoji="0" lang="pt-BR" altLang="pt-B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9" name="Retângulo 8"/>
          <p:cNvSpPr/>
          <p:nvPr/>
        </p:nvSpPr>
        <p:spPr>
          <a:xfrm>
            <a:off x="621373" y="6024886"/>
            <a:ext cx="7823549" cy="261610"/>
          </a:xfrm>
          <a:prstGeom prst="rect">
            <a:avLst/>
          </a:prstGeom>
        </p:spPr>
        <p:txBody>
          <a:bodyPr wrap="square">
            <a:spAutoFit/>
          </a:bodyPr>
          <a:lstStyle/>
          <a:p>
            <a:r>
              <a:rPr lang="pt-BR" sz="1100" dirty="0">
                <a:solidFill>
                  <a:srgbClr val="000000"/>
                </a:solidFill>
                <a:latin typeface="Calibri" panose="020F0502020204030204" pitchFamily="34" charset="0"/>
              </a:rPr>
              <a:t>Fonte: Sistema Estadual de Bibliotecas Públicas Municipais de Minas Gerais - SEBPM</a:t>
            </a:r>
            <a:endParaRPr lang="pt-BR" sz="1100" dirty="0"/>
          </a:p>
        </p:txBody>
      </p:sp>
      <p:sp>
        <p:nvSpPr>
          <p:cNvPr id="10" name="Título 6"/>
          <p:cNvSpPr txBox="1">
            <a:spLocks/>
          </p:cNvSpPr>
          <p:nvPr/>
        </p:nvSpPr>
        <p:spPr>
          <a:xfrm>
            <a:off x="3214678" y="285728"/>
            <a:ext cx="5286380" cy="1000132"/>
          </a:xfrm>
          <a:prstGeom prst="rect">
            <a:avLst/>
          </a:prstGeom>
        </p:spPr>
        <p:txBody>
          <a:bodyPr vert="horz" lIns="91440" tIns="45720" rIns="91440" bIns="45720" rtlCol="0" anchor="ctr">
            <a:noAutofit/>
          </a:bodyPr>
          <a:lstStyle/>
          <a:p>
            <a:pPr lvl="0" algn="r">
              <a:spcBef>
                <a:spcPct val="0"/>
              </a:spcBef>
            </a:pPr>
            <a:r>
              <a:rPr lang="pt-BR" sz="2400" b="1" dirty="0" smtClean="0"/>
              <a:t>Feiras e festivais </a:t>
            </a:r>
            <a:r>
              <a:rPr kumimoji="0" lang="pt-BR" sz="2400" b="1" i="0" u="none" strike="noStrike" kern="1200" cap="none" spc="0" normalizeH="0" baseline="0" noProof="0" dirty="0" smtClean="0">
                <a:ln>
                  <a:noFill/>
                </a:ln>
                <a:solidFill>
                  <a:schemeClr val="tx1"/>
                </a:solidFill>
                <a:effectLst/>
                <a:uLnTx/>
                <a:uFillTx/>
                <a:latin typeface="+mj-lt"/>
                <a:ea typeface="+mj-ea"/>
                <a:cs typeface="+mj-cs"/>
              </a:rPr>
              <a:t/>
            </a:r>
            <a:br>
              <a:rPr kumimoji="0" lang="pt-BR" sz="2400" b="1" i="0" u="none" strike="noStrike" kern="1200" cap="none" spc="0" normalizeH="0" baseline="0" noProof="0" dirty="0" smtClean="0">
                <a:ln>
                  <a:noFill/>
                </a:ln>
                <a:solidFill>
                  <a:schemeClr val="tx1"/>
                </a:solidFill>
                <a:effectLst/>
                <a:uLnTx/>
                <a:uFillTx/>
                <a:latin typeface="+mj-lt"/>
                <a:ea typeface="+mj-ea"/>
                <a:cs typeface="+mj-cs"/>
              </a:rPr>
            </a:b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ítulo 1"/>
          <p:cNvSpPr txBox="1">
            <a:spLocks/>
          </p:cNvSpPr>
          <p:nvPr/>
        </p:nvSpPr>
        <p:spPr>
          <a:xfrm>
            <a:off x="5857884" y="142852"/>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071546"/>
            <a:ext cx="4643438" cy="1000132"/>
          </a:xfrm>
        </p:spPr>
        <p:txBody>
          <a:bodyPr>
            <a:noAutofit/>
          </a:bodyPr>
          <a:lstStyle/>
          <a:p>
            <a:pPr algn="r"/>
            <a:r>
              <a:rPr lang="pt-BR" sz="2400" b="1" dirty="0" smtClean="0"/>
              <a:t>Linhas de crédito/financiamento</a:t>
            </a:r>
            <a:br>
              <a:rPr lang="pt-BR" sz="2400" b="1" dirty="0" smtClean="0"/>
            </a:br>
            <a:endParaRPr lang="pt-BR" sz="2400" dirty="0"/>
          </a:p>
        </p:txBody>
      </p:sp>
      <p:sp>
        <p:nvSpPr>
          <p:cNvPr id="8" name="Espaço Reservado para Conteúdo 7"/>
          <p:cNvSpPr>
            <a:spLocks noGrp="1"/>
          </p:cNvSpPr>
          <p:nvPr>
            <p:ph idx="1"/>
          </p:nvPr>
        </p:nvSpPr>
        <p:spPr>
          <a:xfrm>
            <a:off x="500034" y="1857364"/>
            <a:ext cx="8143932" cy="3643338"/>
          </a:xfrm>
        </p:spPr>
        <p:txBody>
          <a:bodyPr>
            <a:noAutofit/>
          </a:bodyPr>
          <a:lstStyle/>
          <a:p>
            <a:pPr marL="0" indent="0" fontAlgn="base">
              <a:buNone/>
            </a:pPr>
            <a:r>
              <a:rPr lang="pt-BR" sz="2200" dirty="0" smtClean="0"/>
              <a:t>O </a:t>
            </a:r>
            <a:r>
              <a:rPr lang="pt-BR" sz="2200" b="1" dirty="0" smtClean="0"/>
              <a:t>Banco Estadual de Desenvolvimento de Minas Gerais não oferece linha de crédito específica </a:t>
            </a:r>
            <a:r>
              <a:rPr lang="pt-BR" sz="2200" dirty="0" smtClean="0"/>
              <a:t>para o mercado de livros. Existe, porém, recém-lançada, uma linha para a área cultural:</a:t>
            </a:r>
          </a:p>
          <a:p>
            <a:pPr fontAlgn="base"/>
            <a:r>
              <a:rPr lang="pt-BR" sz="2200" dirty="0" smtClean="0"/>
              <a:t>Minas Criativa (lançado pelo BDMG em setembro de 2016)</a:t>
            </a:r>
          </a:p>
          <a:p>
            <a:pPr lvl="1" algn="just" fontAlgn="base"/>
            <a:r>
              <a:rPr lang="pt-BR" sz="2000" dirty="0" smtClean="0"/>
              <a:t>A linha de capital de giro apresenta </a:t>
            </a:r>
            <a:r>
              <a:rPr lang="pt-BR" sz="2000" b="1" dirty="0" smtClean="0"/>
              <a:t>condições especiais para as micro e pequenas empresas </a:t>
            </a:r>
            <a:r>
              <a:rPr lang="pt-BR" sz="2000" dirty="0" smtClean="0"/>
              <a:t>(que faturam até R$ 30 milhões por ano) que atuam no cenário mineiro gerando cultura e conhecimento nas áreas de </a:t>
            </a:r>
            <a:r>
              <a:rPr lang="pt-BR" sz="2000" b="1" dirty="0" smtClean="0"/>
              <a:t>audiovisual, música, teatro, livros, jogos digitais, design, moda, gastronomia, dentre outras</a:t>
            </a:r>
            <a:r>
              <a:rPr lang="pt-BR" sz="2000" dirty="0" smtClean="0"/>
              <a:t>. </a:t>
            </a:r>
          </a:p>
          <a:p>
            <a:pPr lvl="1" algn="just" fontAlgn="base"/>
            <a:r>
              <a:rPr lang="pt-BR" sz="2000" dirty="0" smtClean="0"/>
              <a:t>Possui acesso simplificado (solicitação online), taxas a partir de 1,74% ao mês, um limite de financiamento de R$ 100 mil por cliente, prazo de até 48 meses para quitação e, carência de até seis meses para começar a pagar.</a:t>
            </a:r>
          </a:p>
          <a:p>
            <a:pPr algn="just" fontAlgn="base"/>
            <a:endParaRPr lang="pt-BR" sz="2200" dirty="0" smtClean="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785794"/>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Incentivos fiscais/tributários</a:t>
            </a:r>
            <a:br>
              <a:rPr lang="pt-BR" sz="2400" b="1" dirty="0" smtClean="0"/>
            </a:br>
            <a:endParaRPr lang="pt-BR" sz="2400" dirty="0"/>
          </a:p>
        </p:txBody>
      </p:sp>
      <p:sp>
        <p:nvSpPr>
          <p:cNvPr id="8" name="Espaço Reservado para Conteúdo 7"/>
          <p:cNvSpPr>
            <a:spLocks noGrp="1"/>
          </p:cNvSpPr>
          <p:nvPr>
            <p:ph idx="1"/>
          </p:nvPr>
        </p:nvSpPr>
        <p:spPr>
          <a:xfrm>
            <a:off x="500034" y="2428868"/>
            <a:ext cx="8143932" cy="2928958"/>
          </a:xfrm>
        </p:spPr>
        <p:txBody>
          <a:bodyPr>
            <a:noAutofit/>
          </a:bodyPr>
          <a:lstStyle/>
          <a:p>
            <a:pPr marL="0" indent="0" algn="just">
              <a:buNone/>
            </a:pPr>
            <a:r>
              <a:rPr lang="pt-BR" sz="2200" dirty="0" smtClean="0"/>
              <a:t>ICMS E IPI</a:t>
            </a:r>
          </a:p>
          <a:p>
            <a:pPr algn="just" fontAlgn="base"/>
            <a:r>
              <a:rPr lang="pt-BR" sz="2200" b="1" dirty="0" smtClean="0"/>
              <a:t>Isenção do pagamento </a:t>
            </a:r>
            <a:r>
              <a:rPr lang="pt-BR" sz="2200" dirty="0" smtClean="0"/>
              <a:t>de ICMS (Imposto sobre Circulação de Mercadorias e Serviços) e IPI (Imposto sobre Produtos Industrializados) para livros, jornais, revistas e periódicos e ao papel adquirido para a sua impressão (excluindo em casos de papel usado para propaganda comercial), conforme previsto no art. 150, inciso VI, letra “d”, da Constituição Federal de 1988. </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Incentivos fiscais/tributários</a:t>
            </a:r>
            <a:br>
              <a:rPr lang="pt-BR" sz="2400" b="1" dirty="0" smtClean="0"/>
            </a:br>
            <a:endParaRPr lang="pt-BR" sz="2400" dirty="0"/>
          </a:p>
        </p:txBody>
      </p:sp>
      <p:sp>
        <p:nvSpPr>
          <p:cNvPr id="8" name="Espaço Reservado para Conteúdo 7"/>
          <p:cNvSpPr>
            <a:spLocks noGrp="1"/>
          </p:cNvSpPr>
          <p:nvPr>
            <p:ph idx="1"/>
          </p:nvPr>
        </p:nvSpPr>
        <p:spPr>
          <a:xfrm>
            <a:off x="500034" y="2500306"/>
            <a:ext cx="8143932" cy="2786082"/>
          </a:xfrm>
        </p:spPr>
        <p:txBody>
          <a:bodyPr>
            <a:noAutofit/>
          </a:bodyPr>
          <a:lstStyle/>
          <a:p>
            <a:pPr marL="0" indent="0" algn="just">
              <a:buNone/>
            </a:pPr>
            <a:r>
              <a:rPr lang="pt-BR" sz="2200" dirty="0" smtClean="0"/>
              <a:t>IMPORTAÇÃO</a:t>
            </a:r>
          </a:p>
          <a:p>
            <a:pPr algn="just" fontAlgn="base"/>
            <a:r>
              <a:rPr lang="pt-BR" sz="2200" dirty="0" smtClean="0"/>
              <a:t>Também são </a:t>
            </a:r>
            <a:r>
              <a:rPr lang="pt-BR" sz="2200" b="1" dirty="0" smtClean="0"/>
              <a:t>reduzidas a zero as alíquotas das contribuições para a importação de livros</a:t>
            </a:r>
            <a:r>
              <a:rPr lang="pt-BR" sz="2200" dirty="0" smtClean="0"/>
              <a:t>. (Lei 10.865/2004, inciso XII, § 12, artigo 8).</a:t>
            </a:r>
          </a:p>
          <a:p>
            <a:pPr algn="just" fontAlgn="base">
              <a:buNone/>
            </a:pPr>
            <a:r>
              <a:rPr lang="pt-BR" sz="2200" dirty="0" smtClean="0"/>
              <a:t>IPTU</a:t>
            </a:r>
          </a:p>
          <a:p>
            <a:pPr algn="just" fontAlgn="base"/>
            <a:r>
              <a:rPr lang="pt-BR" sz="2200" dirty="0" smtClean="0"/>
              <a:t>Estabelecimentos comerciais como livrarias não estão isentas do imposto.</a:t>
            </a:r>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Compras Públicas</a:t>
            </a:r>
            <a:br>
              <a:rPr lang="pt-BR" sz="2400" b="1" dirty="0" smtClean="0"/>
            </a:br>
            <a:endParaRPr lang="pt-BR" sz="2400" dirty="0"/>
          </a:p>
        </p:txBody>
      </p:sp>
      <p:sp>
        <p:nvSpPr>
          <p:cNvPr id="8" name="Espaço Reservado para Conteúdo 7"/>
          <p:cNvSpPr>
            <a:spLocks noGrp="1"/>
          </p:cNvSpPr>
          <p:nvPr>
            <p:ph idx="1"/>
          </p:nvPr>
        </p:nvSpPr>
        <p:spPr>
          <a:xfrm>
            <a:off x="357158" y="2500306"/>
            <a:ext cx="8143932" cy="3643338"/>
          </a:xfrm>
        </p:spPr>
        <p:txBody>
          <a:bodyPr>
            <a:noAutofit/>
          </a:bodyPr>
          <a:lstStyle/>
          <a:p>
            <a:pPr marL="0" indent="0" algn="just">
              <a:buNone/>
            </a:pPr>
            <a:r>
              <a:rPr lang="pt-BR" sz="2200" dirty="0" smtClean="0"/>
              <a:t>Bibliotecas públicas do Estado</a:t>
            </a:r>
          </a:p>
          <a:p>
            <a:pPr algn="just" fontAlgn="base"/>
            <a:r>
              <a:rPr lang="pt-BR" sz="2200" dirty="0" smtClean="0"/>
              <a:t>O Estado de Minas Gerais possui </a:t>
            </a:r>
            <a:r>
              <a:rPr lang="pt-BR" sz="2200" b="1" dirty="0" smtClean="0"/>
              <a:t>853</a:t>
            </a:r>
            <a:r>
              <a:rPr lang="pt-BR" sz="2200" dirty="0" smtClean="0"/>
              <a:t> municípios e cerca de </a:t>
            </a:r>
            <a:r>
              <a:rPr lang="pt-BR" sz="2200" b="1" dirty="0" smtClean="0"/>
              <a:t>800</a:t>
            </a:r>
            <a:r>
              <a:rPr lang="pt-BR" sz="2200" dirty="0" smtClean="0"/>
              <a:t> bibliotecas públicas </a:t>
            </a:r>
            <a:r>
              <a:rPr lang="pt-BR" sz="2200" dirty="0" smtClean="0"/>
              <a:t>cadastradas;</a:t>
            </a:r>
            <a:endParaRPr lang="pt-BR" sz="2200" b="1" dirty="0" smtClean="0"/>
          </a:p>
          <a:p>
            <a:pPr algn="just" fontAlgn="base"/>
            <a:r>
              <a:rPr lang="pt-BR" sz="2200" dirty="0" smtClean="0"/>
              <a:t>Cerca de </a:t>
            </a:r>
            <a:r>
              <a:rPr lang="pt-BR" sz="2200" b="1" dirty="0" smtClean="0"/>
              <a:t>140</a:t>
            </a:r>
            <a:r>
              <a:rPr lang="pt-BR" sz="2200" dirty="0" smtClean="0"/>
              <a:t> </a:t>
            </a:r>
            <a:r>
              <a:rPr lang="pt-BR" sz="2200" b="1" dirty="0" smtClean="0"/>
              <a:t>(17,5%)</a:t>
            </a:r>
            <a:r>
              <a:rPr lang="pt-BR" sz="2200" dirty="0" smtClean="0"/>
              <a:t> possuem verba no orçamento da prefeitura para a compra de livros;</a:t>
            </a:r>
          </a:p>
          <a:p>
            <a:pPr algn="just" fontAlgn="base"/>
            <a:r>
              <a:rPr lang="pt-BR" sz="2200" dirty="0" smtClean="0"/>
              <a:t>Atualmente, não há assegurado um recurso para que as bibliotecas públicas façam compras periódicas de livros para seus acervos;</a:t>
            </a:r>
            <a:endParaRPr lang="pt-BR" sz="22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Template.png"/>
          <p:cNvPicPr>
            <a:picLocks noChangeAspect="1"/>
          </p:cNvPicPr>
          <p:nvPr/>
        </p:nvPicPr>
        <p:blipFill>
          <a:blip r:embed="rId2"/>
          <a:stretch>
            <a:fillRect/>
          </a:stretch>
        </p:blipFill>
        <p:spPr>
          <a:xfrm>
            <a:off x="5938" y="0"/>
            <a:ext cx="9138062" cy="6858000"/>
          </a:xfrm>
          <a:prstGeom prst="rect">
            <a:avLst/>
          </a:prstGeom>
        </p:spPr>
      </p:pic>
      <p:sp>
        <p:nvSpPr>
          <p:cNvPr id="7" name="Título 6"/>
          <p:cNvSpPr>
            <a:spLocks noGrp="1"/>
          </p:cNvSpPr>
          <p:nvPr>
            <p:ph type="title"/>
          </p:nvPr>
        </p:nvSpPr>
        <p:spPr>
          <a:xfrm>
            <a:off x="4143372" y="1357298"/>
            <a:ext cx="4643438" cy="1000132"/>
          </a:xfrm>
        </p:spPr>
        <p:txBody>
          <a:bodyPr>
            <a:noAutofit/>
          </a:bodyPr>
          <a:lstStyle/>
          <a:p>
            <a:pPr algn="r"/>
            <a:r>
              <a:rPr lang="pt-BR" sz="2400" b="1" dirty="0" smtClean="0"/>
              <a:t>Compras Públicas </a:t>
            </a:r>
            <a:br>
              <a:rPr lang="pt-BR" sz="2400" b="1" dirty="0" smtClean="0"/>
            </a:br>
            <a:endParaRPr lang="pt-BR" sz="2400" dirty="0"/>
          </a:p>
        </p:txBody>
      </p:sp>
      <p:sp>
        <p:nvSpPr>
          <p:cNvPr id="8" name="Espaço Reservado para Conteúdo 7"/>
          <p:cNvSpPr>
            <a:spLocks noGrp="1"/>
          </p:cNvSpPr>
          <p:nvPr>
            <p:ph idx="1"/>
          </p:nvPr>
        </p:nvSpPr>
        <p:spPr>
          <a:xfrm>
            <a:off x="357158" y="1714488"/>
            <a:ext cx="8143932" cy="3643338"/>
          </a:xfrm>
        </p:spPr>
        <p:txBody>
          <a:bodyPr>
            <a:noAutofit/>
          </a:bodyPr>
          <a:lstStyle/>
          <a:p>
            <a:pPr marL="0" indent="0">
              <a:buNone/>
            </a:pPr>
            <a:r>
              <a:rPr lang="pt-BR" sz="2200" dirty="0" smtClean="0"/>
              <a:t>Bibliotecas públicas do Estado:</a:t>
            </a:r>
          </a:p>
          <a:p>
            <a:pPr algn="just" fontAlgn="base"/>
            <a:r>
              <a:rPr lang="pt-BR" sz="2200" b="1" dirty="0" smtClean="0"/>
              <a:t>Insuficiência de uma política pública estruturante </a:t>
            </a:r>
            <a:r>
              <a:rPr lang="pt-BR" sz="2200" dirty="0" smtClean="0"/>
              <a:t>voltada para as bibliotecas públicas e que garanta a sua existência, tal como existe na área da Educação, como por exemplo, com o Programa Nacional Biblioteca Escolar (PNBE); o Fundo Nacional de Desenvolvimento da Educação (FNDE); o Plano Nacional do Livro Didático (PNBE) e o Plano Nacional pela Alfabetização na Idade Certa (PNAIC). Na Cultura, o que existe são programas localizados que visam à implantação e à modernização de bibliotecas públicas no país.</a:t>
            </a:r>
          </a:p>
          <a:p>
            <a:pPr algn="just" fontAlgn="base"/>
            <a:r>
              <a:rPr lang="pt-BR" sz="2200" dirty="0" smtClean="0"/>
              <a:t>No estudo realizado em 2014 pela Câmara Brasileira do Livro, o faturamento oriundo de vendas para esse setor foi R$ 1.176.517.074,40 (especificamente para PNLD, PNBE e PNAIC) e R$ 62.330.151,58 para outros órgãos.</a:t>
            </a:r>
            <a:endParaRPr lang="pt-BR" sz="2200" dirty="0"/>
          </a:p>
        </p:txBody>
      </p:sp>
      <p:pic>
        <p:nvPicPr>
          <p:cNvPr id="4" name="Imagem 3" descr="logo-minas-governo-transp.png"/>
          <p:cNvPicPr>
            <a:picLocks noChangeAspect="1"/>
          </p:cNvPicPr>
          <p:nvPr/>
        </p:nvPicPr>
        <p:blipFill>
          <a:blip r:embed="rId3"/>
          <a:srcRect t="16670" b="24997"/>
          <a:stretch>
            <a:fillRect/>
          </a:stretch>
        </p:blipFill>
        <p:spPr>
          <a:xfrm>
            <a:off x="3571868" y="6286496"/>
            <a:ext cx="1959443" cy="571504"/>
          </a:xfrm>
          <a:prstGeom prst="rect">
            <a:avLst/>
          </a:prstGeom>
        </p:spPr>
      </p:pic>
      <p:sp>
        <p:nvSpPr>
          <p:cNvPr id="6" name="Título 1"/>
          <p:cNvSpPr txBox="1">
            <a:spLocks/>
          </p:cNvSpPr>
          <p:nvPr/>
        </p:nvSpPr>
        <p:spPr>
          <a:xfrm>
            <a:off x="6072198" y="1071546"/>
            <a:ext cx="2643174" cy="42862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smtClean="0">
                <a:ln>
                  <a:noFill/>
                </a:ln>
                <a:solidFill>
                  <a:schemeClr val="tx1"/>
                </a:solidFill>
                <a:effectLst/>
                <a:uLnTx/>
                <a:uFillTx/>
                <a:latin typeface="+mj-lt"/>
                <a:ea typeface="+mj-ea"/>
                <a:cs typeface="+mj-cs"/>
              </a:rPr>
              <a:t>EIXO 4</a:t>
            </a:r>
            <a:endParaRPr kumimoji="0" lang="pt-BR"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5807</Words>
  <Application>Microsoft Office PowerPoint</Application>
  <PresentationFormat>Apresentação na tela (4:3)</PresentationFormat>
  <Paragraphs>643</Paragraphs>
  <Slides>103</Slides>
  <Notes>0</Notes>
  <HiddenSlides>0</HiddenSlides>
  <MMClips>0</MMClips>
  <ScaleCrop>false</ScaleCrop>
  <HeadingPairs>
    <vt:vector size="4" baseType="variant">
      <vt:variant>
        <vt:lpstr>Tema</vt:lpstr>
      </vt:variant>
      <vt:variant>
        <vt:i4>1</vt:i4>
      </vt:variant>
      <vt:variant>
        <vt:lpstr>Títulos de slides</vt:lpstr>
      </vt:variant>
      <vt:variant>
        <vt:i4>103</vt:i4>
      </vt:variant>
    </vt:vector>
  </HeadingPairs>
  <TitlesOfParts>
    <vt:vector size="104" baseType="lpstr">
      <vt:lpstr>Tema do Office</vt:lpstr>
      <vt:lpstr>Plano Estadual do Livro 3ª Reunião do Grupo de Trabalho  21/09/2016</vt:lpstr>
      <vt:lpstr>Pauta</vt:lpstr>
      <vt:lpstr>DIAGNÓSTICO PASSO A PASSO</vt:lpstr>
      <vt:lpstr>COORDENAÇÃO DE REGIONALIZAÇÃO</vt:lpstr>
      <vt:lpstr>Slide 5</vt:lpstr>
      <vt:lpstr> 2ª Reunião </vt:lpstr>
      <vt:lpstr> 2ª e 3ª Reuniões </vt:lpstr>
      <vt:lpstr> Proposta para discussão </vt:lpstr>
      <vt:lpstr> Academias de Letras </vt:lpstr>
      <vt:lpstr> Superintendências Regionais de Ensino </vt:lpstr>
      <vt:lpstr> Arcas das Letras </vt:lpstr>
      <vt:lpstr> Pontos de Leitura </vt:lpstr>
      <vt:lpstr> PROLER </vt:lpstr>
      <vt:lpstr> Municípios sem biblioteca </vt:lpstr>
      <vt:lpstr> Não responderam Recadastramento </vt:lpstr>
      <vt:lpstr> Editoras </vt:lpstr>
      <vt:lpstr> Distribuidoras de Livros </vt:lpstr>
      <vt:lpstr> Livrarias </vt:lpstr>
      <vt:lpstr>EIXO 1 – DEMOCRATIZAÇÃO DO ACESSO</vt:lpstr>
      <vt:lpstr> Número e a situação das bibliotecas públicas, escolares e comunitárias no estado </vt:lpstr>
      <vt:lpstr> Número e a situação das bibliotecas públicas, escolares e comunitárias no estado </vt:lpstr>
      <vt:lpstr> Número e a situação das bibliotecas públicas, escolares e comunitárias no estado </vt:lpstr>
      <vt:lpstr>EIXO 1</vt:lpstr>
      <vt:lpstr>EIXO 1</vt:lpstr>
      <vt:lpstr>EIXO 1</vt:lpstr>
      <vt:lpstr>EIXO 1</vt:lpstr>
      <vt:lpstr>EIXO 1</vt:lpstr>
      <vt:lpstr>EIXO 1</vt:lpstr>
      <vt:lpstr>EIXO 1</vt:lpstr>
      <vt:lpstr>EIXO 1</vt:lpstr>
      <vt:lpstr>EIXO 1</vt:lpstr>
      <vt:lpstr>EIXO 1</vt:lpstr>
      <vt:lpstr>EIXO 1</vt:lpstr>
      <vt:lpstr>EIXO 1</vt:lpstr>
      <vt:lpstr>EIXO 1</vt:lpstr>
      <vt:lpstr>EIXO 1</vt:lpstr>
      <vt:lpstr>EIXO 2 – FOMENTO À LEITURA E À FORMAÇÃO DE MEDIADORES</vt:lpstr>
      <vt:lpstr>EIXO 2</vt:lpstr>
      <vt:lpstr>EIXO 2</vt:lpstr>
      <vt:lpstr>EIXO 2</vt:lpstr>
      <vt:lpstr>EIXO 3 – VALORIZAÇÃO INSTITUCIONAL DA LEITURA E INCREMENTO DE SEU VALOR SIMBÓLICO</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3</vt:lpstr>
      <vt:lpstr>EIXO 4 – DESENVOLVIMENTO DA ECONOMIA DO LIVRO</vt:lpstr>
      <vt:lpstr>Relatórios de diagnóstico</vt:lpstr>
      <vt:lpstr>Sobre o autor: Reconhecimento e valorização</vt:lpstr>
      <vt:lpstr>Sobre o autor: Reconhecimento e valorização</vt:lpstr>
      <vt:lpstr>Sobre o autor: Início de carreira e oportunidades </vt:lpstr>
      <vt:lpstr>Produção de livros </vt:lpstr>
      <vt:lpstr>Produção de livros </vt:lpstr>
      <vt:lpstr>Produção de livros </vt:lpstr>
      <vt:lpstr>Produção de livros </vt:lpstr>
      <vt:lpstr>Comercialização de livros </vt:lpstr>
      <vt:lpstr>Comercialização de livros </vt:lpstr>
      <vt:lpstr>Comercialização de livros </vt:lpstr>
      <vt:lpstr>Comercialização de livros </vt:lpstr>
      <vt:lpstr>Comercialização de livros </vt:lpstr>
      <vt:lpstr>Slide 93</vt:lpstr>
      <vt:lpstr>  </vt:lpstr>
      <vt:lpstr>Linhas de crédito/financiamento </vt:lpstr>
      <vt:lpstr>Incentivos fiscais/tributários </vt:lpstr>
      <vt:lpstr>Incentivos fiscais/tributários </vt:lpstr>
      <vt:lpstr>Compras Públicas </vt:lpstr>
      <vt:lpstr>Compras Públicas  </vt:lpstr>
      <vt:lpstr>Compras Públicas  </vt:lpstr>
      <vt:lpstr>Slide 101</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Estadual do Livro 1ª reunião do GT</dc:title>
  <dc:creator>SUB</dc:creator>
  <cp:lastModifiedBy>camila</cp:lastModifiedBy>
  <cp:revision>83</cp:revision>
  <dcterms:created xsi:type="dcterms:W3CDTF">2016-07-15T13:49:24Z</dcterms:created>
  <dcterms:modified xsi:type="dcterms:W3CDTF">2016-09-22T12:56:45Z</dcterms:modified>
</cp:coreProperties>
</file>